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32399975" cx="21600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7" roundtripDataSignature="AMtx7mjS+SHtpL9VgnLHNvYOAovvQs1sG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1792288" y="612775"/>
            <a:ext cx="5486400" cy="4114800"/>
          </a:xfrm>
          <a:prstGeom prst="rect">
            <a:avLst/>
          </a:prstGeom>
          <a:noFill/>
          <a:ln>
            <a:noFill/>
          </a:ln>
        </p:spPr>
      </p:sp>
      <p:sp>
        <p:nvSpPr>
          <p:cNvPr id="64" name="Google Shape;64;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1.jpg"/><Relationship Id="rId9" Type="http://schemas.openxmlformats.org/officeDocument/2006/relationships/image" Target="../media/image2.jpg"/><Relationship Id="rId5" Type="http://schemas.openxmlformats.org/officeDocument/2006/relationships/image" Target="../media/image7.jpg"/><Relationship Id="rId6" Type="http://schemas.openxmlformats.org/officeDocument/2006/relationships/image" Target="../media/image3.jpg"/><Relationship Id="rId7" Type="http://schemas.openxmlformats.org/officeDocument/2006/relationships/image" Target="../media/image4.jpg"/><Relationship Id="rId8"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0"/>
            <a:ext cx="21600000" cy="32399999"/>
          </a:xfrm>
          <a:prstGeom prst="rect">
            <a:avLst/>
          </a:prstGeom>
          <a:solidFill>
            <a:srgbClr val="F7FB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5" name="Google Shape;85;p1"/>
          <p:cNvSpPr/>
          <p:nvPr/>
        </p:nvSpPr>
        <p:spPr>
          <a:xfrm>
            <a:off x="0" y="0"/>
            <a:ext cx="21600000" cy="2852928"/>
          </a:xfrm>
          <a:prstGeom prst="rect">
            <a:avLst/>
          </a:prstGeom>
          <a:solidFill>
            <a:srgbClr val="E7F3F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p:nvPr/>
        </p:nvSpPr>
        <p:spPr>
          <a:xfrm>
            <a:off x="0" y="0"/>
            <a:ext cx="21600000" cy="109728"/>
          </a:xfrm>
          <a:prstGeom prst="rect">
            <a:avLst/>
          </a:prstGeom>
          <a:solidFill>
            <a:srgbClr val="0B3A6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7" name="Google Shape;87;p1"/>
          <p:cNvSpPr/>
          <p:nvPr/>
        </p:nvSpPr>
        <p:spPr>
          <a:xfrm>
            <a:off x="0" y="2852928"/>
            <a:ext cx="21600000" cy="73152"/>
          </a:xfrm>
          <a:prstGeom prst="rect">
            <a:avLst/>
          </a:prstGeom>
          <a:solidFill>
            <a:srgbClr val="0B3A6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640080" y="292608"/>
            <a:ext cx="20319840" cy="1417320"/>
          </a:xfrm>
          <a:prstGeom prst="rect">
            <a:avLst/>
          </a:prstGeom>
          <a:noFill/>
          <a:ln>
            <a:noFill/>
          </a:ln>
        </p:spPr>
        <p:txBody>
          <a:bodyPr anchorCtr="0" anchor="t" bIns="18275" lIns="54850" spcFirstLastPara="1" rIns="54850" wrap="square" tIns="18275">
            <a:noAutofit/>
          </a:bodyPr>
          <a:lstStyle/>
          <a:p>
            <a:pPr indent="0" lvl="0" marL="0" marR="0" rtl="0" algn="ctr">
              <a:lnSpc>
                <a:spcPct val="105000"/>
              </a:lnSpc>
              <a:spcBef>
                <a:spcPts val="0"/>
              </a:spcBef>
              <a:spcAft>
                <a:spcPts val="0"/>
              </a:spcAft>
              <a:buNone/>
            </a:pPr>
            <a:r>
              <a:rPr b="1" i="0" lang="en-US" sz="3700" u="none" cap="none" strike="noStrike">
                <a:solidFill>
                  <a:srgbClr val="0B3A6E"/>
                </a:solidFill>
                <a:latin typeface="Times New Roman"/>
                <a:ea typeface="Times New Roman"/>
                <a:cs typeface="Times New Roman"/>
                <a:sym typeface="Times New Roman"/>
              </a:rPr>
              <a:t>Kimyasal, biyolojik, radyolojik ve nükleer risklerin</a:t>
            </a:r>
            <a:endParaRPr sz="2300">
              <a:latin typeface="Times New Roman"/>
              <a:ea typeface="Times New Roman"/>
              <a:cs typeface="Times New Roman"/>
              <a:sym typeface="Times New Roman"/>
            </a:endParaRPr>
          </a:p>
          <a:p>
            <a:pPr indent="0" lvl="0" marL="0" marR="0" rtl="0" algn="ctr">
              <a:lnSpc>
                <a:spcPct val="105000"/>
              </a:lnSpc>
              <a:spcBef>
                <a:spcPts val="0"/>
              </a:spcBef>
              <a:spcAft>
                <a:spcPts val="0"/>
              </a:spcAft>
              <a:buNone/>
            </a:pPr>
            <a:r>
              <a:rPr b="1" i="0" lang="en-US" sz="3700" u="none" cap="none" strike="noStrike">
                <a:solidFill>
                  <a:srgbClr val="0B3A6E"/>
                </a:solidFill>
                <a:latin typeface="Times New Roman"/>
                <a:ea typeface="Times New Roman"/>
                <a:cs typeface="Times New Roman"/>
                <a:sym typeface="Times New Roman"/>
              </a:rPr>
              <a:t>üç boyutlu yönetimi: yapay zekâ ve sanal gerçeklik entegrasyon modeli</a:t>
            </a:r>
            <a:endParaRPr sz="2300">
              <a:latin typeface="Times New Roman"/>
              <a:ea typeface="Times New Roman"/>
              <a:cs typeface="Times New Roman"/>
              <a:sym typeface="Times New Roman"/>
            </a:endParaRPr>
          </a:p>
        </p:txBody>
      </p:sp>
      <p:sp>
        <p:nvSpPr>
          <p:cNvPr id="89" name="Google Shape;89;p1"/>
          <p:cNvSpPr txBox="1"/>
          <p:nvPr/>
        </p:nvSpPr>
        <p:spPr>
          <a:xfrm>
            <a:off x="640080" y="1783080"/>
            <a:ext cx="20319840" cy="384048"/>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2700" u="none" cap="none" strike="noStrike">
                <a:solidFill>
                  <a:srgbClr val="0B3A6E"/>
                </a:solidFill>
                <a:latin typeface="Times New Roman"/>
                <a:ea typeface="Times New Roman"/>
                <a:cs typeface="Times New Roman"/>
                <a:sym typeface="Times New Roman"/>
              </a:rPr>
              <a:t>Tuba Türk Çınar¹</a:t>
            </a:r>
            <a:endParaRPr sz="2300">
              <a:latin typeface="Times New Roman"/>
              <a:ea typeface="Times New Roman"/>
              <a:cs typeface="Times New Roman"/>
              <a:sym typeface="Times New Roman"/>
            </a:endParaRPr>
          </a:p>
        </p:txBody>
      </p:sp>
      <p:sp>
        <p:nvSpPr>
          <p:cNvPr id="90" name="Google Shape;90;p1"/>
          <p:cNvSpPr txBox="1"/>
          <p:nvPr/>
        </p:nvSpPr>
        <p:spPr>
          <a:xfrm>
            <a:off x="640080" y="2194560"/>
            <a:ext cx="20319840" cy="365760"/>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i="0" lang="en-US" sz="2000" u="none" cap="none" strike="noStrike">
                <a:solidFill>
                  <a:srgbClr val="1E4E86"/>
                </a:solidFill>
                <a:latin typeface="Times New Roman"/>
                <a:ea typeface="Times New Roman"/>
                <a:cs typeface="Times New Roman"/>
                <a:sym typeface="Times New Roman"/>
              </a:rPr>
              <a:t>¹ Türkçınar Teknoloji &amp; Akademi</a:t>
            </a:r>
            <a:endParaRPr sz="2000">
              <a:latin typeface="Times New Roman"/>
              <a:ea typeface="Times New Roman"/>
              <a:cs typeface="Times New Roman"/>
              <a:sym typeface="Times New Roman"/>
            </a:endParaRPr>
          </a:p>
        </p:txBody>
      </p:sp>
      <p:sp>
        <p:nvSpPr>
          <p:cNvPr id="91" name="Google Shape;91;p1"/>
          <p:cNvSpPr/>
          <p:nvPr/>
        </p:nvSpPr>
        <p:spPr>
          <a:xfrm>
            <a:off x="256032" y="3090672"/>
            <a:ext cx="6931776" cy="5138928"/>
          </a:xfrm>
          <a:prstGeom prst="roundRect">
            <a:avLst>
              <a:gd fmla="val 8000" name="adj"/>
            </a:avLst>
          </a:prstGeom>
          <a:solidFill>
            <a:srgbClr val="F3FBF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2" name="Google Shape;92;p1"/>
          <p:cNvSpPr/>
          <p:nvPr/>
        </p:nvSpPr>
        <p:spPr>
          <a:xfrm>
            <a:off x="256032" y="3090672"/>
            <a:ext cx="6931776" cy="658368"/>
          </a:xfrm>
          <a:prstGeom prst="roundRect">
            <a:avLst>
              <a:gd fmla="val 8000" name="adj"/>
            </a:avLst>
          </a:prstGeom>
          <a:solidFill>
            <a:srgbClr val="1F8F3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3" name="Google Shape;93;p1"/>
          <p:cNvSpPr/>
          <p:nvPr/>
        </p:nvSpPr>
        <p:spPr>
          <a:xfrm>
            <a:off x="256032" y="3511296"/>
            <a:ext cx="6931776" cy="256032"/>
          </a:xfrm>
          <a:prstGeom prst="rect">
            <a:avLst/>
          </a:prstGeom>
          <a:solidFill>
            <a:srgbClr val="1F8F3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4" name="Google Shape;94;p1"/>
          <p:cNvSpPr txBox="1"/>
          <p:nvPr/>
        </p:nvSpPr>
        <p:spPr>
          <a:xfrm>
            <a:off x="256032" y="3145536"/>
            <a:ext cx="6931776" cy="548640"/>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2500" u="none" cap="none" strike="noStrike">
                <a:solidFill>
                  <a:srgbClr val="FFFFFF"/>
                </a:solidFill>
                <a:latin typeface="Times New Roman"/>
                <a:ea typeface="Times New Roman"/>
                <a:cs typeface="Times New Roman"/>
                <a:sym typeface="Times New Roman"/>
              </a:rPr>
              <a:t>AMAÇ</a:t>
            </a:r>
            <a:endParaRPr sz="1700">
              <a:latin typeface="Times New Roman"/>
              <a:ea typeface="Times New Roman"/>
              <a:cs typeface="Times New Roman"/>
              <a:sym typeface="Times New Roman"/>
            </a:endParaRPr>
          </a:p>
        </p:txBody>
      </p:sp>
      <p:sp>
        <p:nvSpPr>
          <p:cNvPr id="95" name="Google Shape;95;p1"/>
          <p:cNvSpPr txBox="1"/>
          <p:nvPr/>
        </p:nvSpPr>
        <p:spPr>
          <a:xfrm>
            <a:off x="329184" y="3877056"/>
            <a:ext cx="6785472" cy="4206240"/>
          </a:xfrm>
          <a:prstGeom prst="rect">
            <a:avLst/>
          </a:prstGeom>
          <a:noFill/>
          <a:ln>
            <a:noFill/>
          </a:ln>
        </p:spPr>
        <p:txBody>
          <a:bodyPr anchorCtr="0" anchor="t" bIns="18275" lIns="54850" spcFirstLastPara="1" rIns="54850" wrap="square" tIns="18275">
            <a:noAutofit/>
          </a:bodyPr>
          <a:lstStyle/>
          <a:p>
            <a:pPr indent="0" lvl="0" marL="0" marR="0" rtl="0" algn="just">
              <a:lnSpc>
                <a:spcPct val="108000"/>
              </a:lnSpc>
              <a:spcBef>
                <a:spcPts val="0"/>
              </a:spcBef>
              <a:spcAft>
                <a:spcPts val="0"/>
              </a:spcAft>
              <a:buNone/>
            </a:pPr>
            <a:r>
              <a:rPr i="0" lang="en-US" sz="2000" u="none" cap="none" strike="noStrike">
                <a:solidFill>
                  <a:srgbClr val="1C1C1C"/>
                </a:solidFill>
                <a:latin typeface="Times New Roman"/>
                <a:ea typeface="Times New Roman"/>
                <a:cs typeface="Times New Roman"/>
                <a:sym typeface="Times New Roman"/>
              </a:rPr>
              <a:t>Kimyasal, biyolojik, radyolojik ve nükleer (KBRN) olayların düşük olasılık-yüksek etki karakteri, belirsizlik ve çoklu veri kaynaklarının eş zamanlı değerlendirilmesini gerektirmektedir. Bu çalışmanın amacı, yapay zekâ tabanlı risk analizi ile sanal gerçeklik teknolojisini bütünleştirerek KBRN risklerinin değerlendirilmesi, görselleştirilmesi ve senaryo tabanlı karar desteğini sağlayabilecek bir model önermektir.</a:t>
            </a:r>
            <a:endParaRPr i="0" sz="2000" u="none" cap="none" strike="noStrike">
              <a:solidFill>
                <a:srgbClr val="1C1C1C"/>
              </a:solidFill>
              <a:latin typeface="Times New Roman"/>
              <a:ea typeface="Times New Roman"/>
              <a:cs typeface="Times New Roman"/>
              <a:sym typeface="Times New Roman"/>
            </a:endParaRPr>
          </a:p>
          <a:p>
            <a:pPr indent="0" lvl="0" marL="0" marR="0" rtl="0" algn="just">
              <a:lnSpc>
                <a:spcPct val="108000"/>
              </a:lnSpc>
              <a:spcBef>
                <a:spcPts val="0"/>
              </a:spcBef>
              <a:spcAft>
                <a:spcPts val="0"/>
              </a:spcAft>
              <a:buNone/>
            </a:pPr>
            <a:r>
              <a:rPr lang="en-US" sz="2000">
                <a:solidFill>
                  <a:srgbClr val="1C1C1C"/>
                </a:solidFill>
                <a:latin typeface="Times New Roman"/>
                <a:ea typeface="Times New Roman"/>
                <a:cs typeface="Times New Roman"/>
                <a:sym typeface="Times New Roman"/>
              </a:rPr>
              <a:t>Bu çalışma, mevcut literatürde yapay zekâ, dijital ikiz ve sanal gerçeklik uygulamalarına ilişkin yaklaşımları KBRN risk yönetimi bağlamında sentezleyerek kavramsal bir entegrasyon modeli önermektedir.</a:t>
            </a:r>
            <a:endParaRPr sz="2000">
              <a:solidFill>
                <a:srgbClr val="1C1C1C"/>
              </a:solidFill>
              <a:latin typeface="Times New Roman"/>
              <a:ea typeface="Times New Roman"/>
              <a:cs typeface="Times New Roman"/>
              <a:sym typeface="Times New Roman"/>
            </a:endParaRPr>
          </a:p>
        </p:txBody>
      </p:sp>
      <p:sp>
        <p:nvSpPr>
          <p:cNvPr id="96" name="Google Shape;96;p1"/>
          <p:cNvSpPr/>
          <p:nvPr/>
        </p:nvSpPr>
        <p:spPr>
          <a:xfrm>
            <a:off x="7334112" y="3090672"/>
            <a:ext cx="6931776" cy="5138928"/>
          </a:xfrm>
          <a:prstGeom prst="roundRect">
            <a:avLst>
              <a:gd fmla="val 8000" name="adj"/>
            </a:avLst>
          </a:prstGeom>
          <a:solidFill>
            <a:srgbClr val="F3F8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7" name="Google Shape;97;p1"/>
          <p:cNvSpPr/>
          <p:nvPr/>
        </p:nvSpPr>
        <p:spPr>
          <a:xfrm>
            <a:off x="7334112" y="3090672"/>
            <a:ext cx="6931776" cy="658368"/>
          </a:xfrm>
          <a:prstGeom prst="roundRect">
            <a:avLst>
              <a:gd fmla="val 8000" name="adj"/>
            </a:avLst>
          </a:prstGeom>
          <a:solidFill>
            <a:srgbClr val="1565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8" name="Google Shape;98;p1"/>
          <p:cNvSpPr/>
          <p:nvPr/>
        </p:nvSpPr>
        <p:spPr>
          <a:xfrm>
            <a:off x="7334112" y="3511296"/>
            <a:ext cx="6931776" cy="256032"/>
          </a:xfrm>
          <a:prstGeom prst="rect">
            <a:avLst/>
          </a:prstGeom>
          <a:solidFill>
            <a:srgbClr val="1565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9" name="Google Shape;99;p1"/>
          <p:cNvSpPr txBox="1"/>
          <p:nvPr/>
        </p:nvSpPr>
        <p:spPr>
          <a:xfrm>
            <a:off x="7334112" y="3145536"/>
            <a:ext cx="6931776" cy="548640"/>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2400" u="none" cap="none" strike="noStrike">
                <a:solidFill>
                  <a:srgbClr val="FFFFFF"/>
                </a:solidFill>
                <a:latin typeface="Times New Roman"/>
                <a:ea typeface="Times New Roman"/>
                <a:cs typeface="Times New Roman"/>
                <a:sym typeface="Times New Roman"/>
              </a:rPr>
              <a:t>YÖNTEM</a:t>
            </a:r>
            <a:endParaRPr sz="1600">
              <a:latin typeface="Times New Roman"/>
              <a:ea typeface="Times New Roman"/>
              <a:cs typeface="Times New Roman"/>
              <a:sym typeface="Times New Roman"/>
            </a:endParaRPr>
          </a:p>
        </p:txBody>
      </p:sp>
      <p:sp>
        <p:nvSpPr>
          <p:cNvPr id="100" name="Google Shape;100;p1"/>
          <p:cNvSpPr txBox="1"/>
          <p:nvPr/>
        </p:nvSpPr>
        <p:spPr>
          <a:xfrm>
            <a:off x="7407264" y="3877056"/>
            <a:ext cx="6785472" cy="4206240"/>
          </a:xfrm>
          <a:prstGeom prst="rect">
            <a:avLst/>
          </a:prstGeom>
          <a:noFill/>
          <a:ln>
            <a:noFill/>
          </a:ln>
        </p:spPr>
        <p:txBody>
          <a:bodyPr anchorCtr="0" anchor="t" bIns="18275" lIns="54850" spcFirstLastPara="1" rIns="54850" wrap="square" tIns="18275">
            <a:noAutofit/>
          </a:bodyPr>
          <a:lstStyle/>
          <a:p>
            <a:pPr indent="0" lvl="0" marL="0" marR="0" rtl="0" algn="just">
              <a:lnSpc>
                <a:spcPct val="108000"/>
              </a:lnSpc>
              <a:spcBef>
                <a:spcPts val="0"/>
              </a:spcBef>
              <a:spcAft>
                <a:spcPts val="0"/>
              </a:spcAft>
              <a:buNone/>
            </a:pPr>
            <a:r>
              <a:rPr i="0" lang="en-US" sz="2000" u="none" cap="none" strike="noStrike">
                <a:solidFill>
                  <a:srgbClr val="1C1C1C"/>
                </a:solidFill>
                <a:latin typeface="Times New Roman"/>
                <a:ea typeface="Times New Roman"/>
                <a:cs typeface="Times New Roman"/>
                <a:sym typeface="Times New Roman"/>
              </a:rPr>
              <a:t>KBRN risk yönetimi, makine öğrenmesi tabanlı karar destek sistemleri, dijital ikizler ve sanal gerçeklik tabanlı eğitim ve simülasyonlar üzerine gerçekleştirilen uluslararası çalışmalar incelenerek kavramsal bir yapay zekâ-sanal gerçeklik entegrasyon modeli oluşturulmuştur.</a:t>
            </a:r>
            <a:endParaRPr sz="2100">
              <a:latin typeface="Times New Roman"/>
              <a:ea typeface="Times New Roman"/>
              <a:cs typeface="Times New Roman"/>
              <a:sym typeface="Times New Roman"/>
            </a:endParaRPr>
          </a:p>
          <a:p>
            <a:pPr indent="0" lvl="0" marL="0" marR="0" rtl="0" algn="just">
              <a:lnSpc>
                <a:spcPct val="108000"/>
              </a:lnSpc>
              <a:spcBef>
                <a:spcPts val="0"/>
              </a:spcBef>
              <a:spcAft>
                <a:spcPts val="0"/>
              </a:spcAft>
              <a:buNone/>
            </a:pPr>
            <a:r>
              <a:t/>
            </a:r>
            <a:endParaRPr i="0" sz="2000" u="none" cap="none" strike="noStrike">
              <a:solidFill>
                <a:srgbClr val="1C1C1C"/>
              </a:solidFill>
              <a:latin typeface="Times New Roman"/>
              <a:ea typeface="Times New Roman"/>
              <a:cs typeface="Times New Roman"/>
              <a:sym typeface="Times New Roman"/>
            </a:endParaRPr>
          </a:p>
          <a:p>
            <a:pPr indent="0" lvl="0" marL="0" marR="0" rtl="0" algn="just">
              <a:lnSpc>
                <a:spcPct val="108000"/>
              </a:lnSpc>
              <a:spcBef>
                <a:spcPts val="0"/>
              </a:spcBef>
              <a:spcAft>
                <a:spcPts val="0"/>
              </a:spcAft>
              <a:buNone/>
            </a:pPr>
            <a:r>
              <a:rPr i="0" lang="en-US" sz="2000" u="none" cap="none" strike="noStrike">
                <a:solidFill>
                  <a:srgbClr val="1C1C1C"/>
                </a:solidFill>
                <a:latin typeface="Times New Roman"/>
                <a:ea typeface="Times New Roman"/>
                <a:cs typeface="Times New Roman"/>
                <a:sym typeface="Times New Roman"/>
              </a:rPr>
              <a:t>Modelde olayın niteliği ve konumu, meteorolojik koşullar, mekânsal özellikler, nüfus yoğunluğu ve kritik altyapılar gibi değişkenlerin yapay zekâ tabanlı analiz sürecine aktarılması; risk değerlendirme çıktılarının üç boyutlu sanal gerçeklik ortamında görselleştirilmesi ve farklı senaryoların karşılaştırılması öngörülmektedir.</a:t>
            </a:r>
            <a:endParaRPr sz="2100">
              <a:latin typeface="Times New Roman"/>
              <a:ea typeface="Times New Roman"/>
              <a:cs typeface="Times New Roman"/>
              <a:sym typeface="Times New Roman"/>
            </a:endParaRPr>
          </a:p>
        </p:txBody>
      </p:sp>
      <p:sp>
        <p:nvSpPr>
          <p:cNvPr id="101" name="Google Shape;101;p1"/>
          <p:cNvSpPr/>
          <p:nvPr/>
        </p:nvSpPr>
        <p:spPr>
          <a:xfrm>
            <a:off x="14412192" y="3090672"/>
            <a:ext cx="6931776" cy="5138928"/>
          </a:xfrm>
          <a:prstGeom prst="roundRect">
            <a:avLst>
              <a:gd fmla="val 8000" name="adj"/>
            </a:avLst>
          </a:prstGeom>
          <a:solidFill>
            <a:srgbClr val="FDF4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2" name="Google Shape;102;p1"/>
          <p:cNvSpPr/>
          <p:nvPr/>
        </p:nvSpPr>
        <p:spPr>
          <a:xfrm>
            <a:off x="14412192" y="3090672"/>
            <a:ext cx="6931776" cy="658368"/>
          </a:xfrm>
          <a:prstGeom prst="roundRect">
            <a:avLst>
              <a:gd fmla="val 8000" name="adj"/>
            </a:avLst>
          </a:prstGeom>
          <a:solidFill>
            <a:srgbClr val="C628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3" name="Google Shape;103;p1"/>
          <p:cNvSpPr/>
          <p:nvPr/>
        </p:nvSpPr>
        <p:spPr>
          <a:xfrm>
            <a:off x="14412192" y="3511296"/>
            <a:ext cx="6931776" cy="256032"/>
          </a:xfrm>
          <a:prstGeom prst="rect">
            <a:avLst/>
          </a:prstGeom>
          <a:solidFill>
            <a:srgbClr val="C6282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4" name="Google Shape;104;p1"/>
          <p:cNvSpPr txBox="1"/>
          <p:nvPr/>
        </p:nvSpPr>
        <p:spPr>
          <a:xfrm>
            <a:off x="14412192" y="3145536"/>
            <a:ext cx="6931776" cy="548640"/>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2400" u="none" cap="none" strike="noStrike">
                <a:solidFill>
                  <a:srgbClr val="FFFFFF"/>
                </a:solidFill>
                <a:latin typeface="Times New Roman"/>
                <a:ea typeface="Times New Roman"/>
                <a:cs typeface="Times New Roman"/>
                <a:sym typeface="Times New Roman"/>
              </a:rPr>
              <a:t>BULGULAR</a:t>
            </a:r>
            <a:endParaRPr sz="1600">
              <a:latin typeface="Times New Roman"/>
              <a:ea typeface="Times New Roman"/>
              <a:cs typeface="Times New Roman"/>
              <a:sym typeface="Times New Roman"/>
            </a:endParaRPr>
          </a:p>
        </p:txBody>
      </p:sp>
      <p:sp>
        <p:nvSpPr>
          <p:cNvPr id="105" name="Google Shape;105;p1"/>
          <p:cNvSpPr txBox="1"/>
          <p:nvPr/>
        </p:nvSpPr>
        <p:spPr>
          <a:xfrm>
            <a:off x="14485344" y="3877056"/>
            <a:ext cx="6785472" cy="4206240"/>
          </a:xfrm>
          <a:prstGeom prst="rect">
            <a:avLst/>
          </a:prstGeom>
          <a:noFill/>
          <a:ln>
            <a:noFill/>
          </a:ln>
        </p:spPr>
        <p:txBody>
          <a:bodyPr anchorCtr="0" anchor="t" bIns="18275" lIns="54850" spcFirstLastPara="1" rIns="54850" wrap="square" tIns="18275">
            <a:noAutofit/>
          </a:bodyPr>
          <a:lstStyle/>
          <a:p>
            <a:pPr indent="0" lvl="0" marL="0" marR="0" rtl="0" algn="just">
              <a:lnSpc>
                <a:spcPct val="108000"/>
              </a:lnSpc>
              <a:spcBef>
                <a:spcPts val="0"/>
              </a:spcBef>
              <a:spcAft>
                <a:spcPts val="0"/>
              </a:spcAft>
              <a:buNone/>
            </a:pPr>
            <a:r>
              <a:rPr i="0" lang="en-US" sz="2200" u="none" cap="none" strike="noStrike">
                <a:solidFill>
                  <a:srgbClr val="1C1C1C"/>
                </a:solidFill>
                <a:latin typeface="Times New Roman"/>
                <a:ea typeface="Times New Roman"/>
                <a:cs typeface="Times New Roman"/>
                <a:sym typeface="Times New Roman"/>
              </a:rPr>
              <a:t>Literatür incelemesi;</a:t>
            </a:r>
            <a:endParaRPr sz="2300">
              <a:latin typeface="Times New Roman"/>
              <a:ea typeface="Times New Roman"/>
              <a:cs typeface="Times New Roman"/>
              <a:sym typeface="Times New Roman"/>
            </a:endParaRPr>
          </a:p>
          <a:p>
            <a:pPr indent="0" lvl="0" marL="0" marR="0" rtl="0" algn="just">
              <a:lnSpc>
                <a:spcPct val="108000"/>
              </a:lnSpc>
              <a:spcBef>
                <a:spcPts val="0"/>
              </a:spcBef>
              <a:spcAft>
                <a:spcPts val="0"/>
              </a:spcAft>
              <a:buNone/>
            </a:pPr>
            <a:r>
              <a:rPr i="0" lang="en-US" sz="2200" u="none" cap="none" strike="noStrike">
                <a:solidFill>
                  <a:srgbClr val="1C1C1C"/>
                </a:solidFill>
                <a:latin typeface="Times New Roman"/>
                <a:ea typeface="Times New Roman"/>
                <a:cs typeface="Times New Roman"/>
                <a:sym typeface="Times New Roman"/>
              </a:rPr>
              <a:t>• Yapay zekânın çoklu verilerin işlenmesi ve karar desteğinde kullanılabildiğini,</a:t>
            </a:r>
            <a:endParaRPr sz="2300">
              <a:latin typeface="Times New Roman"/>
              <a:ea typeface="Times New Roman"/>
              <a:cs typeface="Times New Roman"/>
              <a:sym typeface="Times New Roman"/>
            </a:endParaRPr>
          </a:p>
          <a:p>
            <a:pPr indent="0" lvl="0" marL="0" marR="0" rtl="0" algn="just">
              <a:lnSpc>
                <a:spcPct val="108000"/>
              </a:lnSpc>
              <a:spcBef>
                <a:spcPts val="0"/>
              </a:spcBef>
              <a:spcAft>
                <a:spcPts val="0"/>
              </a:spcAft>
              <a:buNone/>
            </a:pPr>
            <a:r>
              <a:rPr i="0" lang="en-US" sz="2200" u="none" cap="none" strike="noStrike">
                <a:solidFill>
                  <a:srgbClr val="1C1C1C"/>
                </a:solidFill>
                <a:latin typeface="Times New Roman"/>
                <a:ea typeface="Times New Roman"/>
                <a:cs typeface="Times New Roman"/>
                <a:sym typeface="Times New Roman"/>
              </a:rPr>
              <a:t>• Dijital ikiz yaklaşımının veri entegrasyonu ve dinamik durum değerlendirmesi için bir çerçeve sunduğunu,</a:t>
            </a:r>
            <a:endParaRPr sz="2300">
              <a:latin typeface="Times New Roman"/>
              <a:ea typeface="Times New Roman"/>
              <a:cs typeface="Times New Roman"/>
              <a:sym typeface="Times New Roman"/>
            </a:endParaRPr>
          </a:p>
          <a:p>
            <a:pPr indent="0" lvl="0" marL="0" marR="0" rtl="0" algn="just">
              <a:lnSpc>
                <a:spcPct val="108000"/>
              </a:lnSpc>
              <a:spcBef>
                <a:spcPts val="0"/>
              </a:spcBef>
              <a:spcAft>
                <a:spcPts val="0"/>
              </a:spcAft>
              <a:buNone/>
            </a:pPr>
            <a:r>
              <a:rPr i="0" lang="en-US" sz="2200" u="none" cap="none" strike="noStrike">
                <a:solidFill>
                  <a:srgbClr val="1C1C1C"/>
                </a:solidFill>
                <a:latin typeface="Times New Roman"/>
                <a:ea typeface="Times New Roman"/>
                <a:cs typeface="Times New Roman"/>
                <a:sym typeface="Times New Roman"/>
              </a:rPr>
              <a:t>• Sanal gerçekliğin kontrollü senaryo ve eğitim ortamları sağlayabildiğini,</a:t>
            </a:r>
            <a:endParaRPr sz="2300">
              <a:latin typeface="Times New Roman"/>
              <a:ea typeface="Times New Roman"/>
              <a:cs typeface="Times New Roman"/>
              <a:sym typeface="Times New Roman"/>
            </a:endParaRPr>
          </a:p>
          <a:p>
            <a:pPr indent="0" lvl="0" marL="0" marR="0" rtl="0" algn="just">
              <a:lnSpc>
                <a:spcPct val="108000"/>
              </a:lnSpc>
              <a:spcBef>
                <a:spcPts val="0"/>
              </a:spcBef>
              <a:spcAft>
                <a:spcPts val="0"/>
              </a:spcAft>
              <a:buNone/>
            </a:pPr>
            <a:r>
              <a:rPr i="0" lang="en-US" sz="2200" u="none" cap="none" strike="noStrike">
                <a:solidFill>
                  <a:srgbClr val="1C1C1C"/>
                </a:solidFill>
                <a:latin typeface="Times New Roman"/>
                <a:ea typeface="Times New Roman"/>
                <a:cs typeface="Times New Roman"/>
                <a:sym typeface="Times New Roman"/>
              </a:rPr>
              <a:t>• KBRN (Kimyasal, biyolojik, radyolojik, nükleer) hazırlık ve müdahalesinde insan uzmanlığı ile yapay zekâ yöntemlerinin birlikte ele alındığını göstermektedir.</a:t>
            </a:r>
            <a:endParaRPr sz="2300">
              <a:latin typeface="Times New Roman"/>
              <a:ea typeface="Times New Roman"/>
              <a:cs typeface="Times New Roman"/>
              <a:sym typeface="Times New Roman"/>
            </a:endParaRPr>
          </a:p>
        </p:txBody>
      </p:sp>
      <p:sp>
        <p:nvSpPr>
          <p:cNvPr id="106" name="Google Shape;106;p1"/>
          <p:cNvSpPr/>
          <p:nvPr/>
        </p:nvSpPr>
        <p:spPr>
          <a:xfrm>
            <a:off x="256032" y="8357616"/>
            <a:ext cx="21087936" cy="566928"/>
          </a:xfrm>
          <a:prstGeom prst="roundRect">
            <a:avLst>
              <a:gd fmla="val 6000" name="adj"/>
            </a:avLst>
          </a:prstGeom>
          <a:solidFill>
            <a:srgbClr val="0B3A6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7" name="Google Shape;107;p1"/>
          <p:cNvSpPr txBox="1"/>
          <p:nvPr/>
        </p:nvSpPr>
        <p:spPr>
          <a:xfrm>
            <a:off x="256032" y="8357616"/>
            <a:ext cx="21087936" cy="566928"/>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700" u="none" cap="none" strike="noStrike">
                <a:solidFill>
                  <a:srgbClr val="FFFFFF"/>
                </a:solidFill>
                <a:latin typeface="Times New Roman"/>
                <a:ea typeface="Times New Roman"/>
                <a:cs typeface="Times New Roman"/>
                <a:sym typeface="Times New Roman"/>
              </a:rPr>
              <a:t>ÖNERİLEN YAPAY ZEKÂ – SANAL GERÇEKLİK ENTEGRASYON MODELİ</a:t>
            </a:r>
            <a:endParaRPr sz="1500">
              <a:latin typeface="Times New Roman"/>
              <a:ea typeface="Times New Roman"/>
              <a:cs typeface="Times New Roman"/>
              <a:sym typeface="Times New Roman"/>
            </a:endParaRPr>
          </a:p>
        </p:txBody>
      </p:sp>
      <p:sp>
        <p:nvSpPr>
          <p:cNvPr id="108" name="Google Shape;108;p1"/>
          <p:cNvSpPr/>
          <p:nvPr/>
        </p:nvSpPr>
        <p:spPr>
          <a:xfrm>
            <a:off x="256032" y="9052560"/>
            <a:ext cx="2934185" cy="9345168"/>
          </a:xfrm>
          <a:prstGeom prst="roundRect">
            <a:avLst>
              <a:gd fmla="val 6000" name="adj"/>
            </a:avLst>
          </a:prstGeom>
          <a:solidFill>
            <a:srgbClr val="FFF8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9" name="Google Shape;109;p1"/>
          <p:cNvSpPr/>
          <p:nvPr/>
        </p:nvSpPr>
        <p:spPr>
          <a:xfrm>
            <a:off x="256032" y="9052560"/>
            <a:ext cx="2934185" cy="1170432"/>
          </a:xfrm>
          <a:prstGeom prst="roundRect">
            <a:avLst>
              <a:gd fmla="val 6000" name="adj"/>
            </a:avLst>
          </a:prstGeom>
          <a:solidFill>
            <a:srgbClr val="E8A23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0" name="Google Shape;110;p1"/>
          <p:cNvSpPr/>
          <p:nvPr/>
        </p:nvSpPr>
        <p:spPr>
          <a:xfrm>
            <a:off x="256032" y="9875520"/>
            <a:ext cx="2934185" cy="365760"/>
          </a:xfrm>
          <a:prstGeom prst="rect">
            <a:avLst/>
          </a:prstGeom>
          <a:solidFill>
            <a:srgbClr val="E8A23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1" name="Google Shape;111;p1"/>
          <p:cNvSpPr/>
          <p:nvPr/>
        </p:nvSpPr>
        <p:spPr>
          <a:xfrm>
            <a:off x="1521956" y="9125712"/>
            <a:ext cx="402336" cy="402336"/>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2" name="Google Shape;112;p1"/>
          <p:cNvSpPr txBox="1"/>
          <p:nvPr/>
        </p:nvSpPr>
        <p:spPr>
          <a:xfrm>
            <a:off x="1521956" y="9125712"/>
            <a:ext cx="402336" cy="402336"/>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E8A23A"/>
                </a:solidFill>
                <a:latin typeface="Arial"/>
                <a:ea typeface="Arial"/>
                <a:cs typeface="Arial"/>
                <a:sym typeface="Arial"/>
              </a:rPr>
              <a:t>1</a:t>
            </a:r>
            <a:endParaRPr/>
          </a:p>
        </p:txBody>
      </p:sp>
      <p:sp>
        <p:nvSpPr>
          <p:cNvPr id="113" name="Google Shape;113;p1"/>
          <p:cNvSpPr txBox="1"/>
          <p:nvPr/>
        </p:nvSpPr>
        <p:spPr>
          <a:xfrm>
            <a:off x="292608" y="9528048"/>
            <a:ext cx="2861033" cy="658368"/>
          </a:xfrm>
          <a:prstGeom prst="rect">
            <a:avLst/>
          </a:prstGeom>
          <a:noFill/>
          <a:ln>
            <a:noFill/>
          </a:ln>
        </p:spPr>
        <p:txBody>
          <a:bodyPr anchorCtr="0" anchor="t" bIns="18275" lIns="54850" spcFirstLastPara="1" rIns="54850" wrap="square" tIns="18275">
            <a:noAutofit/>
          </a:bodyPr>
          <a:lstStyle/>
          <a:p>
            <a:pPr indent="0" lvl="0" marL="0" marR="0" rtl="0" algn="ctr">
              <a:lnSpc>
                <a:spcPct val="95000"/>
              </a:lnSpc>
              <a:spcBef>
                <a:spcPts val="0"/>
              </a:spcBef>
              <a:spcAft>
                <a:spcPts val="0"/>
              </a:spcAft>
              <a:buNone/>
            </a:pPr>
            <a:r>
              <a:rPr b="1" i="0" lang="en-US" sz="2300" u="none" cap="none" strike="noStrike">
                <a:solidFill>
                  <a:srgbClr val="FFFFFF"/>
                </a:solidFill>
                <a:latin typeface="Times New Roman"/>
                <a:ea typeface="Times New Roman"/>
                <a:cs typeface="Times New Roman"/>
                <a:sym typeface="Times New Roman"/>
              </a:rPr>
              <a:t>KBRN OLAYI</a:t>
            </a:r>
            <a:endParaRPr sz="2300">
              <a:latin typeface="Times New Roman"/>
              <a:ea typeface="Times New Roman"/>
              <a:cs typeface="Times New Roman"/>
              <a:sym typeface="Times New Roman"/>
            </a:endParaRPr>
          </a:p>
        </p:txBody>
      </p:sp>
      <p:sp>
        <p:nvSpPr>
          <p:cNvPr id="114" name="Google Shape;114;p1"/>
          <p:cNvSpPr txBox="1"/>
          <p:nvPr/>
        </p:nvSpPr>
        <p:spPr>
          <a:xfrm>
            <a:off x="329183" y="10733107"/>
            <a:ext cx="2861100" cy="2331600"/>
          </a:xfrm>
          <a:prstGeom prst="rect">
            <a:avLst/>
          </a:prstGeom>
          <a:noFill/>
          <a:ln>
            <a:noFill/>
          </a:ln>
        </p:spPr>
        <p:txBody>
          <a:bodyPr anchorCtr="0" anchor="t" bIns="18275" lIns="54850" spcFirstLastPara="1" rIns="54850" wrap="square" tIns="18275">
            <a:noAutofit/>
          </a:bodyPr>
          <a:lstStyle/>
          <a:p>
            <a:pPr indent="0" lvl="0" marL="0" marR="0" rtl="0" algn="l">
              <a:lnSpc>
                <a:spcPct val="108000"/>
              </a:lnSpc>
              <a:spcBef>
                <a:spcPts val="0"/>
              </a:spcBef>
              <a:spcAft>
                <a:spcPts val="0"/>
              </a:spcAft>
              <a:buNone/>
            </a:pPr>
            <a:r>
              <a:rPr i="0" lang="en-US" sz="1700" u="none" cap="none" strike="noStrike">
                <a:solidFill>
                  <a:srgbClr val="3A2A12"/>
                </a:solidFill>
                <a:latin typeface="Times New Roman"/>
                <a:ea typeface="Times New Roman"/>
                <a:cs typeface="Times New Roman"/>
                <a:sym typeface="Times New Roman"/>
              </a:rPr>
              <a:t>•  Kimyasal</a:t>
            </a:r>
            <a:endParaRPr sz="19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700" u="none" cap="none" strike="noStrike">
                <a:solidFill>
                  <a:srgbClr val="3A2A12"/>
                </a:solidFill>
                <a:latin typeface="Times New Roman"/>
                <a:ea typeface="Times New Roman"/>
                <a:cs typeface="Times New Roman"/>
                <a:sym typeface="Times New Roman"/>
              </a:rPr>
              <a:t>•  Biyolojik</a:t>
            </a:r>
            <a:endParaRPr sz="19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700" u="none" cap="none" strike="noStrike">
                <a:solidFill>
                  <a:srgbClr val="3A2A12"/>
                </a:solidFill>
                <a:latin typeface="Times New Roman"/>
                <a:ea typeface="Times New Roman"/>
                <a:cs typeface="Times New Roman"/>
                <a:sym typeface="Times New Roman"/>
              </a:rPr>
              <a:t>•  Radyolojik</a:t>
            </a:r>
            <a:endParaRPr sz="19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700" u="none" cap="none" strike="noStrike">
                <a:solidFill>
                  <a:srgbClr val="3A2A12"/>
                </a:solidFill>
                <a:latin typeface="Times New Roman"/>
                <a:ea typeface="Times New Roman"/>
                <a:cs typeface="Times New Roman"/>
                <a:sym typeface="Times New Roman"/>
              </a:rPr>
              <a:t>•  Nükleer</a:t>
            </a:r>
            <a:endParaRPr sz="1900">
              <a:latin typeface="Times New Roman"/>
              <a:ea typeface="Times New Roman"/>
              <a:cs typeface="Times New Roman"/>
              <a:sym typeface="Times New Roman"/>
            </a:endParaRPr>
          </a:p>
        </p:txBody>
      </p:sp>
      <p:sp>
        <p:nvSpPr>
          <p:cNvPr id="115" name="Google Shape;115;p1"/>
          <p:cNvSpPr/>
          <p:nvPr/>
        </p:nvSpPr>
        <p:spPr>
          <a:xfrm>
            <a:off x="347472" y="17346168"/>
            <a:ext cx="2751305" cy="9144"/>
          </a:xfrm>
          <a:prstGeom prst="rect">
            <a:avLst/>
          </a:prstGeom>
          <a:solidFill>
            <a:srgbClr val="E8A23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6" name="Google Shape;116;p1"/>
          <p:cNvSpPr txBox="1"/>
          <p:nvPr/>
        </p:nvSpPr>
        <p:spPr>
          <a:xfrm>
            <a:off x="292608" y="17410176"/>
            <a:ext cx="2861033" cy="8961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i="0" lang="en-US" sz="2000" u="none" cap="none" strike="noStrike">
                <a:solidFill>
                  <a:srgbClr val="333333"/>
                </a:solidFill>
                <a:latin typeface="Times New Roman"/>
                <a:ea typeface="Times New Roman"/>
                <a:cs typeface="Times New Roman"/>
                <a:sym typeface="Times New Roman"/>
              </a:rPr>
              <a:t>Olayın tanımı ve başlangıç verileri</a:t>
            </a:r>
            <a:endParaRPr sz="2300">
              <a:latin typeface="Times New Roman"/>
              <a:ea typeface="Times New Roman"/>
              <a:cs typeface="Times New Roman"/>
              <a:sym typeface="Times New Roman"/>
            </a:endParaRPr>
          </a:p>
        </p:txBody>
      </p:sp>
      <p:sp>
        <p:nvSpPr>
          <p:cNvPr id="117" name="Google Shape;117;p1"/>
          <p:cNvSpPr/>
          <p:nvPr/>
        </p:nvSpPr>
        <p:spPr>
          <a:xfrm>
            <a:off x="3281657" y="9052560"/>
            <a:ext cx="2934185" cy="9345168"/>
          </a:xfrm>
          <a:prstGeom prst="roundRect">
            <a:avLst>
              <a:gd fmla="val 6000" name="adj"/>
            </a:avLst>
          </a:prstGeom>
          <a:solidFill>
            <a:srgbClr val="F1F8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8" name="Google Shape;118;p1"/>
          <p:cNvSpPr/>
          <p:nvPr/>
        </p:nvSpPr>
        <p:spPr>
          <a:xfrm>
            <a:off x="3281657" y="9052560"/>
            <a:ext cx="2934185" cy="1170432"/>
          </a:xfrm>
          <a:prstGeom prst="roundRect">
            <a:avLst>
              <a:gd fmla="val 6000" name="adj"/>
            </a:avLst>
          </a:prstGeom>
          <a:solidFill>
            <a:srgbClr val="1E88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9" name="Google Shape;119;p1"/>
          <p:cNvSpPr/>
          <p:nvPr/>
        </p:nvSpPr>
        <p:spPr>
          <a:xfrm>
            <a:off x="3281657" y="9875520"/>
            <a:ext cx="2934185" cy="365760"/>
          </a:xfrm>
          <a:prstGeom prst="rect">
            <a:avLst/>
          </a:prstGeom>
          <a:solidFill>
            <a:srgbClr val="1E88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0" name="Google Shape;120;p1"/>
          <p:cNvSpPr/>
          <p:nvPr/>
        </p:nvSpPr>
        <p:spPr>
          <a:xfrm>
            <a:off x="4547581" y="9125712"/>
            <a:ext cx="402336" cy="402336"/>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1" name="Google Shape;121;p1"/>
          <p:cNvSpPr txBox="1"/>
          <p:nvPr/>
        </p:nvSpPr>
        <p:spPr>
          <a:xfrm>
            <a:off x="4547581" y="9125712"/>
            <a:ext cx="402336" cy="402336"/>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1E88C7"/>
                </a:solidFill>
                <a:latin typeface="Arial"/>
                <a:ea typeface="Arial"/>
                <a:cs typeface="Arial"/>
                <a:sym typeface="Arial"/>
              </a:rPr>
              <a:t>2</a:t>
            </a:r>
            <a:endParaRPr/>
          </a:p>
        </p:txBody>
      </p:sp>
      <p:sp>
        <p:nvSpPr>
          <p:cNvPr id="122" name="Google Shape;122;p1"/>
          <p:cNvSpPr txBox="1"/>
          <p:nvPr/>
        </p:nvSpPr>
        <p:spPr>
          <a:xfrm>
            <a:off x="3318233" y="9528048"/>
            <a:ext cx="2861033" cy="658368"/>
          </a:xfrm>
          <a:prstGeom prst="rect">
            <a:avLst/>
          </a:prstGeom>
          <a:noFill/>
          <a:ln>
            <a:noFill/>
          </a:ln>
        </p:spPr>
        <p:txBody>
          <a:bodyPr anchorCtr="0" anchor="t" bIns="18275" lIns="54850" spcFirstLastPara="1" rIns="54850" wrap="square" tIns="18275">
            <a:noAutofit/>
          </a:bodyPr>
          <a:lstStyle/>
          <a:p>
            <a:pPr indent="0" lvl="0" marL="0" marR="0" rtl="0" algn="ctr">
              <a:lnSpc>
                <a:spcPct val="95000"/>
              </a:lnSpc>
              <a:spcBef>
                <a:spcPts val="0"/>
              </a:spcBef>
              <a:spcAft>
                <a:spcPts val="0"/>
              </a:spcAft>
              <a:buNone/>
            </a:pPr>
            <a:r>
              <a:rPr b="1" i="0" lang="en-US" sz="1900" u="none" cap="none" strike="noStrike">
                <a:solidFill>
                  <a:srgbClr val="FFFFFF"/>
                </a:solidFill>
                <a:latin typeface="Times New Roman"/>
                <a:ea typeface="Times New Roman"/>
                <a:cs typeface="Times New Roman"/>
                <a:sym typeface="Times New Roman"/>
              </a:rPr>
              <a:t>VERİLERİN</a:t>
            </a:r>
            <a:endParaRPr sz="1900">
              <a:latin typeface="Times New Roman"/>
              <a:ea typeface="Times New Roman"/>
              <a:cs typeface="Times New Roman"/>
              <a:sym typeface="Times New Roman"/>
            </a:endParaRPr>
          </a:p>
          <a:p>
            <a:pPr indent="0" lvl="0" marL="0" marR="0" rtl="0" algn="ctr">
              <a:lnSpc>
                <a:spcPct val="95000"/>
              </a:lnSpc>
              <a:spcBef>
                <a:spcPts val="0"/>
              </a:spcBef>
              <a:spcAft>
                <a:spcPts val="0"/>
              </a:spcAft>
              <a:buNone/>
            </a:pPr>
            <a:r>
              <a:rPr b="1" i="0" lang="en-US" sz="1900" u="none" cap="none" strike="noStrike">
                <a:solidFill>
                  <a:srgbClr val="FFFFFF"/>
                </a:solidFill>
                <a:latin typeface="Times New Roman"/>
                <a:ea typeface="Times New Roman"/>
                <a:cs typeface="Times New Roman"/>
                <a:sym typeface="Times New Roman"/>
              </a:rPr>
              <a:t>TOPLANMASI</a:t>
            </a:r>
            <a:endParaRPr sz="1900">
              <a:latin typeface="Times New Roman"/>
              <a:ea typeface="Times New Roman"/>
              <a:cs typeface="Times New Roman"/>
              <a:sym typeface="Times New Roman"/>
            </a:endParaRPr>
          </a:p>
        </p:txBody>
      </p:sp>
      <p:sp>
        <p:nvSpPr>
          <p:cNvPr id="123" name="Google Shape;123;p1"/>
          <p:cNvSpPr txBox="1"/>
          <p:nvPr/>
        </p:nvSpPr>
        <p:spPr>
          <a:xfrm>
            <a:off x="3318233" y="10748332"/>
            <a:ext cx="2861100" cy="2331600"/>
          </a:xfrm>
          <a:prstGeom prst="rect">
            <a:avLst/>
          </a:prstGeom>
          <a:noFill/>
          <a:ln>
            <a:noFill/>
          </a:ln>
        </p:spPr>
        <p:txBody>
          <a:bodyPr anchorCtr="0" anchor="t" bIns="18275" lIns="54850" spcFirstLastPara="1" rIns="54850" wrap="square" tIns="18275">
            <a:noAutofit/>
          </a:bodyPr>
          <a:lstStyle/>
          <a:p>
            <a:pPr indent="0" lvl="0" marL="0" marR="0" rtl="0" algn="l">
              <a:lnSpc>
                <a:spcPct val="108000"/>
              </a:lnSpc>
              <a:spcBef>
                <a:spcPts val="0"/>
              </a:spcBef>
              <a:spcAft>
                <a:spcPts val="0"/>
              </a:spcAft>
              <a:buNone/>
            </a:pPr>
            <a:r>
              <a:rPr i="0" lang="en-US" sz="1600" u="none" cap="none" strike="noStrike">
                <a:solidFill>
                  <a:srgbClr val="0D3A5C"/>
                </a:solidFill>
                <a:latin typeface="Times New Roman"/>
                <a:ea typeface="Times New Roman"/>
                <a:cs typeface="Times New Roman"/>
                <a:sym typeface="Times New Roman"/>
              </a:rPr>
              <a:t>•  Olayın niteliği</a:t>
            </a:r>
            <a:endParaRPr sz="18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600" u="none" cap="none" strike="noStrike">
                <a:solidFill>
                  <a:srgbClr val="0D3A5C"/>
                </a:solidFill>
                <a:latin typeface="Times New Roman"/>
                <a:ea typeface="Times New Roman"/>
                <a:cs typeface="Times New Roman"/>
                <a:sym typeface="Times New Roman"/>
              </a:rPr>
              <a:t>•  Konum</a:t>
            </a:r>
            <a:endParaRPr sz="18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600" u="none" cap="none" strike="noStrike">
                <a:solidFill>
                  <a:srgbClr val="0D3A5C"/>
                </a:solidFill>
                <a:latin typeface="Times New Roman"/>
                <a:ea typeface="Times New Roman"/>
                <a:cs typeface="Times New Roman"/>
                <a:sym typeface="Times New Roman"/>
              </a:rPr>
              <a:t>•  Meteorolojik koşullar</a:t>
            </a:r>
            <a:endParaRPr sz="18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600" u="none" cap="none" strike="noStrike">
                <a:solidFill>
                  <a:srgbClr val="0D3A5C"/>
                </a:solidFill>
                <a:latin typeface="Times New Roman"/>
                <a:ea typeface="Times New Roman"/>
                <a:cs typeface="Times New Roman"/>
                <a:sym typeface="Times New Roman"/>
              </a:rPr>
              <a:t>•  Mekânsal özellikler</a:t>
            </a:r>
            <a:endParaRPr sz="18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600" u="none" cap="none" strike="noStrike">
                <a:solidFill>
                  <a:srgbClr val="0D3A5C"/>
                </a:solidFill>
                <a:latin typeface="Times New Roman"/>
                <a:ea typeface="Times New Roman"/>
                <a:cs typeface="Times New Roman"/>
                <a:sym typeface="Times New Roman"/>
              </a:rPr>
              <a:t>•  Nüfus yoğunluğu</a:t>
            </a:r>
            <a:endParaRPr sz="18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600" u="none" cap="none" strike="noStrike">
                <a:solidFill>
                  <a:srgbClr val="0D3A5C"/>
                </a:solidFill>
                <a:latin typeface="Times New Roman"/>
                <a:ea typeface="Times New Roman"/>
                <a:cs typeface="Times New Roman"/>
                <a:sym typeface="Times New Roman"/>
              </a:rPr>
              <a:t>•  Kritik altyapılar</a:t>
            </a:r>
            <a:endParaRPr sz="1800">
              <a:latin typeface="Times New Roman"/>
              <a:ea typeface="Times New Roman"/>
              <a:cs typeface="Times New Roman"/>
              <a:sym typeface="Times New Roman"/>
            </a:endParaRPr>
          </a:p>
        </p:txBody>
      </p:sp>
      <p:sp>
        <p:nvSpPr>
          <p:cNvPr id="124" name="Google Shape;124;p1"/>
          <p:cNvSpPr/>
          <p:nvPr/>
        </p:nvSpPr>
        <p:spPr>
          <a:xfrm>
            <a:off x="3373097" y="17346168"/>
            <a:ext cx="2751305" cy="9144"/>
          </a:xfrm>
          <a:prstGeom prst="rect">
            <a:avLst/>
          </a:prstGeom>
          <a:solidFill>
            <a:srgbClr val="1E88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5" name="Google Shape;125;p1"/>
          <p:cNvSpPr txBox="1"/>
          <p:nvPr/>
        </p:nvSpPr>
        <p:spPr>
          <a:xfrm>
            <a:off x="3318233" y="17410176"/>
            <a:ext cx="2861033" cy="8961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lang="en-US" sz="1700">
                <a:solidFill>
                  <a:srgbClr val="333333"/>
                </a:solidFill>
                <a:latin typeface="Times New Roman"/>
                <a:ea typeface="Times New Roman"/>
                <a:cs typeface="Times New Roman"/>
                <a:sym typeface="Times New Roman"/>
              </a:rPr>
              <a:t>önerilen modelin veri katmanı: </a:t>
            </a:r>
            <a:r>
              <a:rPr i="0" lang="en-US" sz="1700" u="none" cap="none" strike="noStrike">
                <a:solidFill>
                  <a:srgbClr val="333333"/>
                </a:solidFill>
                <a:latin typeface="Times New Roman"/>
                <a:ea typeface="Times New Roman"/>
                <a:cs typeface="Times New Roman"/>
                <a:sym typeface="Times New Roman"/>
              </a:rPr>
              <a:t>Sensörler, uydu, IoT, drone/robot, CBS, açık kaynak istihbari verileri</a:t>
            </a:r>
            <a:endParaRPr sz="2000">
              <a:latin typeface="Times New Roman"/>
              <a:ea typeface="Times New Roman"/>
              <a:cs typeface="Times New Roman"/>
              <a:sym typeface="Times New Roman"/>
            </a:endParaRPr>
          </a:p>
        </p:txBody>
      </p:sp>
      <p:sp>
        <p:nvSpPr>
          <p:cNvPr id="126" name="Google Shape;126;p1"/>
          <p:cNvSpPr/>
          <p:nvPr/>
        </p:nvSpPr>
        <p:spPr>
          <a:xfrm>
            <a:off x="6307282" y="9052560"/>
            <a:ext cx="2934185" cy="9345168"/>
          </a:xfrm>
          <a:prstGeom prst="roundRect">
            <a:avLst>
              <a:gd fmla="val 6000" name="adj"/>
            </a:avLst>
          </a:prstGeom>
          <a:solidFill>
            <a:srgbClr val="F3FBF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7" name="Google Shape;127;p1"/>
          <p:cNvSpPr/>
          <p:nvPr/>
        </p:nvSpPr>
        <p:spPr>
          <a:xfrm>
            <a:off x="6307282" y="9052560"/>
            <a:ext cx="2934185" cy="1170432"/>
          </a:xfrm>
          <a:prstGeom prst="roundRect">
            <a:avLst>
              <a:gd fmla="val 6000" name="adj"/>
            </a:avLst>
          </a:prstGeom>
          <a:solidFill>
            <a:srgbClr val="43A0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8" name="Google Shape;128;p1"/>
          <p:cNvSpPr/>
          <p:nvPr/>
        </p:nvSpPr>
        <p:spPr>
          <a:xfrm>
            <a:off x="6307282" y="9875520"/>
            <a:ext cx="2934185" cy="365760"/>
          </a:xfrm>
          <a:prstGeom prst="rect">
            <a:avLst/>
          </a:prstGeom>
          <a:solidFill>
            <a:srgbClr val="43A0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9" name="Google Shape;129;p1"/>
          <p:cNvSpPr/>
          <p:nvPr/>
        </p:nvSpPr>
        <p:spPr>
          <a:xfrm>
            <a:off x="7573206" y="9125712"/>
            <a:ext cx="402336" cy="402336"/>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0" name="Google Shape;130;p1"/>
          <p:cNvSpPr txBox="1"/>
          <p:nvPr/>
        </p:nvSpPr>
        <p:spPr>
          <a:xfrm>
            <a:off x="7573206" y="9125712"/>
            <a:ext cx="402336" cy="402336"/>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43A047"/>
                </a:solidFill>
                <a:latin typeface="Arial"/>
                <a:ea typeface="Arial"/>
                <a:cs typeface="Arial"/>
                <a:sym typeface="Arial"/>
              </a:rPr>
              <a:t>3</a:t>
            </a:r>
            <a:endParaRPr/>
          </a:p>
        </p:txBody>
      </p:sp>
      <p:sp>
        <p:nvSpPr>
          <p:cNvPr id="131" name="Google Shape;131;p1"/>
          <p:cNvSpPr txBox="1"/>
          <p:nvPr/>
        </p:nvSpPr>
        <p:spPr>
          <a:xfrm>
            <a:off x="6343858" y="9528048"/>
            <a:ext cx="2861033" cy="658368"/>
          </a:xfrm>
          <a:prstGeom prst="rect">
            <a:avLst/>
          </a:prstGeom>
          <a:noFill/>
          <a:ln>
            <a:noFill/>
          </a:ln>
        </p:spPr>
        <p:txBody>
          <a:bodyPr anchorCtr="0" anchor="t" bIns="18275" lIns="54850" spcFirstLastPara="1" rIns="54850" wrap="square" tIns="18275">
            <a:noAutofit/>
          </a:bodyPr>
          <a:lstStyle/>
          <a:p>
            <a:pPr indent="0" lvl="0" marL="0" marR="0" rtl="0" algn="ctr">
              <a:lnSpc>
                <a:spcPct val="95000"/>
              </a:lnSpc>
              <a:spcBef>
                <a:spcPts val="0"/>
              </a:spcBef>
              <a:spcAft>
                <a:spcPts val="0"/>
              </a:spcAft>
              <a:buNone/>
            </a:pPr>
            <a:r>
              <a:rPr b="1" i="0" lang="en-US" u="none" cap="none" strike="noStrike">
                <a:solidFill>
                  <a:srgbClr val="FFFFFF"/>
                </a:solidFill>
                <a:latin typeface="Times New Roman"/>
                <a:ea typeface="Times New Roman"/>
                <a:cs typeface="Times New Roman"/>
                <a:sym typeface="Times New Roman"/>
              </a:rPr>
              <a:t>YAPAY ZEKÂ TABANLI</a:t>
            </a:r>
            <a:endParaRPr sz="1700">
              <a:latin typeface="Times New Roman"/>
              <a:ea typeface="Times New Roman"/>
              <a:cs typeface="Times New Roman"/>
              <a:sym typeface="Times New Roman"/>
            </a:endParaRPr>
          </a:p>
          <a:p>
            <a:pPr indent="0" lvl="0" marL="0" marR="0" rtl="0" algn="ctr">
              <a:lnSpc>
                <a:spcPct val="95000"/>
              </a:lnSpc>
              <a:spcBef>
                <a:spcPts val="0"/>
              </a:spcBef>
              <a:spcAft>
                <a:spcPts val="0"/>
              </a:spcAft>
              <a:buNone/>
            </a:pPr>
            <a:r>
              <a:rPr b="1" i="0" lang="en-US" u="none" cap="none" strike="noStrike">
                <a:solidFill>
                  <a:srgbClr val="FFFFFF"/>
                </a:solidFill>
                <a:latin typeface="Times New Roman"/>
                <a:ea typeface="Times New Roman"/>
                <a:cs typeface="Times New Roman"/>
                <a:sym typeface="Times New Roman"/>
              </a:rPr>
              <a:t>RİSK ANALİZİ</a:t>
            </a:r>
            <a:endParaRPr sz="1700">
              <a:latin typeface="Times New Roman"/>
              <a:ea typeface="Times New Roman"/>
              <a:cs typeface="Times New Roman"/>
              <a:sym typeface="Times New Roman"/>
            </a:endParaRPr>
          </a:p>
        </p:txBody>
      </p:sp>
      <p:sp>
        <p:nvSpPr>
          <p:cNvPr id="132" name="Google Shape;132;p1"/>
          <p:cNvSpPr txBox="1"/>
          <p:nvPr/>
        </p:nvSpPr>
        <p:spPr>
          <a:xfrm>
            <a:off x="6343858" y="10756070"/>
            <a:ext cx="2861100" cy="2331600"/>
          </a:xfrm>
          <a:prstGeom prst="rect">
            <a:avLst/>
          </a:prstGeom>
          <a:noFill/>
          <a:ln>
            <a:noFill/>
          </a:ln>
        </p:spPr>
        <p:txBody>
          <a:bodyPr anchorCtr="0" anchor="t" bIns="18275" lIns="54850" spcFirstLastPara="1" rIns="54850" wrap="square" tIns="18275">
            <a:noAutofit/>
          </a:bodyPr>
          <a:lstStyle/>
          <a:p>
            <a:pPr indent="0" lvl="0" marL="0" marR="0" rtl="0" algn="l">
              <a:lnSpc>
                <a:spcPct val="108000"/>
              </a:lnSpc>
              <a:spcBef>
                <a:spcPts val="0"/>
              </a:spcBef>
              <a:spcAft>
                <a:spcPts val="0"/>
              </a:spcAft>
              <a:buNone/>
            </a:pPr>
            <a:r>
              <a:rPr i="0" lang="en-US" sz="1700" u="none" cap="none" strike="noStrike">
                <a:solidFill>
                  <a:srgbClr val="1B4D22"/>
                </a:solidFill>
                <a:latin typeface="Times New Roman"/>
                <a:ea typeface="Times New Roman"/>
                <a:cs typeface="Times New Roman"/>
                <a:sym typeface="Times New Roman"/>
              </a:rPr>
              <a:t>•  Veri işleme</a:t>
            </a:r>
            <a:endParaRPr sz="19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700" u="none" cap="none" strike="noStrike">
                <a:solidFill>
                  <a:srgbClr val="1B4D22"/>
                </a:solidFill>
                <a:latin typeface="Times New Roman"/>
                <a:ea typeface="Times New Roman"/>
                <a:cs typeface="Times New Roman"/>
                <a:sym typeface="Times New Roman"/>
              </a:rPr>
              <a:t>•  Risk değerlendirme</a:t>
            </a:r>
            <a:endParaRPr sz="19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700" u="none" cap="none" strike="noStrike">
                <a:solidFill>
                  <a:srgbClr val="1B4D22"/>
                </a:solidFill>
                <a:latin typeface="Times New Roman"/>
                <a:ea typeface="Times New Roman"/>
                <a:cs typeface="Times New Roman"/>
                <a:sym typeface="Times New Roman"/>
              </a:rPr>
              <a:t>•  Örüntü analizi</a:t>
            </a:r>
            <a:endParaRPr sz="19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700" u="none" cap="none" strike="noStrike">
                <a:solidFill>
                  <a:srgbClr val="1B4D22"/>
                </a:solidFill>
                <a:latin typeface="Times New Roman"/>
                <a:ea typeface="Times New Roman"/>
                <a:cs typeface="Times New Roman"/>
                <a:sym typeface="Times New Roman"/>
              </a:rPr>
              <a:t>•  Senaryo değerlendirme</a:t>
            </a:r>
            <a:endParaRPr sz="1900">
              <a:latin typeface="Times New Roman"/>
              <a:ea typeface="Times New Roman"/>
              <a:cs typeface="Times New Roman"/>
              <a:sym typeface="Times New Roman"/>
            </a:endParaRPr>
          </a:p>
        </p:txBody>
      </p:sp>
      <p:sp>
        <p:nvSpPr>
          <p:cNvPr id="133" name="Google Shape;133;p1"/>
          <p:cNvSpPr/>
          <p:nvPr/>
        </p:nvSpPr>
        <p:spPr>
          <a:xfrm>
            <a:off x="6398722" y="17346168"/>
            <a:ext cx="2751305" cy="9144"/>
          </a:xfrm>
          <a:prstGeom prst="rect">
            <a:avLst/>
          </a:prstGeom>
          <a:solidFill>
            <a:srgbClr val="43A0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4" name="Google Shape;134;p1"/>
          <p:cNvSpPr txBox="1"/>
          <p:nvPr/>
        </p:nvSpPr>
        <p:spPr>
          <a:xfrm>
            <a:off x="6343858" y="17410176"/>
            <a:ext cx="2861033" cy="8961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i="0" lang="en-US" sz="1900" u="none" cap="none" strike="noStrike">
                <a:solidFill>
                  <a:srgbClr val="333333"/>
                </a:solidFill>
                <a:latin typeface="Times New Roman"/>
                <a:ea typeface="Times New Roman"/>
                <a:cs typeface="Times New Roman"/>
                <a:sym typeface="Times New Roman"/>
              </a:rPr>
              <a:t>Çoklu veri kaynaklarının yapay zekâ ile analiz edilmesi</a:t>
            </a:r>
            <a:endParaRPr sz="2200">
              <a:latin typeface="Times New Roman"/>
              <a:ea typeface="Times New Roman"/>
              <a:cs typeface="Times New Roman"/>
              <a:sym typeface="Times New Roman"/>
            </a:endParaRPr>
          </a:p>
        </p:txBody>
      </p:sp>
      <p:sp>
        <p:nvSpPr>
          <p:cNvPr id="135" name="Google Shape;135;p1"/>
          <p:cNvSpPr/>
          <p:nvPr/>
        </p:nvSpPr>
        <p:spPr>
          <a:xfrm>
            <a:off x="9332907" y="9052560"/>
            <a:ext cx="2934185" cy="9345168"/>
          </a:xfrm>
          <a:prstGeom prst="roundRect">
            <a:avLst>
              <a:gd fmla="val 6000" name="adj"/>
            </a:avLst>
          </a:prstGeom>
          <a:solidFill>
            <a:srgbClr val="F7F3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6" name="Google Shape;136;p1"/>
          <p:cNvSpPr/>
          <p:nvPr/>
        </p:nvSpPr>
        <p:spPr>
          <a:xfrm>
            <a:off x="9332907" y="9052560"/>
            <a:ext cx="2934185" cy="1170432"/>
          </a:xfrm>
          <a:prstGeom prst="roundRect">
            <a:avLst>
              <a:gd fmla="val 6000" name="adj"/>
            </a:avLst>
          </a:prstGeom>
          <a:solidFill>
            <a:srgbClr val="7E57C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7" name="Google Shape;137;p1"/>
          <p:cNvSpPr/>
          <p:nvPr/>
        </p:nvSpPr>
        <p:spPr>
          <a:xfrm>
            <a:off x="9332907" y="9875520"/>
            <a:ext cx="2934185" cy="365760"/>
          </a:xfrm>
          <a:prstGeom prst="rect">
            <a:avLst/>
          </a:prstGeom>
          <a:solidFill>
            <a:srgbClr val="7E57C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8" name="Google Shape;138;p1"/>
          <p:cNvSpPr/>
          <p:nvPr/>
        </p:nvSpPr>
        <p:spPr>
          <a:xfrm>
            <a:off x="10598832" y="9125712"/>
            <a:ext cx="402336" cy="402336"/>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9" name="Google Shape;139;p1"/>
          <p:cNvSpPr txBox="1"/>
          <p:nvPr/>
        </p:nvSpPr>
        <p:spPr>
          <a:xfrm>
            <a:off x="10598832" y="9125712"/>
            <a:ext cx="402336" cy="402336"/>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7E57C2"/>
                </a:solidFill>
                <a:latin typeface="Arial"/>
                <a:ea typeface="Arial"/>
                <a:cs typeface="Arial"/>
                <a:sym typeface="Arial"/>
              </a:rPr>
              <a:t>4</a:t>
            </a:r>
            <a:endParaRPr/>
          </a:p>
        </p:txBody>
      </p:sp>
      <p:sp>
        <p:nvSpPr>
          <p:cNvPr id="140" name="Google Shape;140;p1"/>
          <p:cNvSpPr txBox="1"/>
          <p:nvPr/>
        </p:nvSpPr>
        <p:spPr>
          <a:xfrm>
            <a:off x="9369483" y="9528048"/>
            <a:ext cx="2861033" cy="658368"/>
          </a:xfrm>
          <a:prstGeom prst="rect">
            <a:avLst/>
          </a:prstGeom>
          <a:noFill/>
          <a:ln>
            <a:noFill/>
          </a:ln>
        </p:spPr>
        <p:txBody>
          <a:bodyPr anchorCtr="0" anchor="t" bIns="18275" lIns="54850" spcFirstLastPara="1" rIns="54850" wrap="square" tIns="18275">
            <a:noAutofit/>
          </a:bodyPr>
          <a:lstStyle/>
          <a:p>
            <a:pPr indent="0" lvl="0" marL="0" marR="0" rtl="0" algn="ctr">
              <a:lnSpc>
                <a:spcPct val="95000"/>
              </a:lnSpc>
              <a:spcBef>
                <a:spcPts val="0"/>
              </a:spcBef>
              <a:spcAft>
                <a:spcPts val="0"/>
              </a:spcAft>
              <a:buNone/>
            </a:pPr>
            <a:r>
              <a:rPr b="1" i="0" lang="en-US" sz="1500" u="none" cap="none" strike="noStrike">
                <a:solidFill>
                  <a:srgbClr val="FFFFFF"/>
                </a:solidFill>
                <a:latin typeface="Times New Roman"/>
                <a:ea typeface="Times New Roman"/>
                <a:cs typeface="Times New Roman"/>
                <a:sym typeface="Times New Roman"/>
              </a:rPr>
              <a:t>3B RİSK</a:t>
            </a:r>
            <a:endParaRPr sz="1800">
              <a:latin typeface="Times New Roman"/>
              <a:ea typeface="Times New Roman"/>
              <a:cs typeface="Times New Roman"/>
              <a:sym typeface="Times New Roman"/>
            </a:endParaRPr>
          </a:p>
          <a:p>
            <a:pPr indent="0" lvl="0" marL="0" marR="0" rtl="0" algn="ctr">
              <a:lnSpc>
                <a:spcPct val="95000"/>
              </a:lnSpc>
              <a:spcBef>
                <a:spcPts val="0"/>
              </a:spcBef>
              <a:spcAft>
                <a:spcPts val="0"/>
              </a:spcAft>
              <a:buNone/>
            </a:pPr>
            <a:r>
              <a:rPr b="1" i="0" lang="en-US" sz="1500" u="none" cap="none" strike="noStrike">
                <a:solidFill>
                  <a:srgbClr val="FFFFFF"/>
                </a:solidFill>
                <a:latin typeface="Times New Roman"/>
                <a:ea typeface="Times New Roman"/>
                <a:cs typeface="Times New Roman"/>
                <a:sym typeface="Times New Roman"/>
              </a:rPr>
              <a:t>GÖRSELLEŞTİRME</a:t>
            </a:r>
            <a:endParaRPr sz="1800">
              <a:latin typeface="Times New Roman"/>
              <a:ea typeface="Times New Roman"/>
              <a:cs typeface="Times New Roman"/>
              <a:sym typeface="Times New Roman"/>
            </a:endParaRPr>
          </a:p>
        </p:txBody>
      </p:sp>
      <p:sp>
        <p:nvSpPr>
          <p:cNvPr id="141" name="Google Shape;141;p1"/>
          <p:cNvSpPr txBox="1"/>
          <p:nvPr/>
        </p:nvSpPr>
        <p:spPr>
          <a:xfrm>
            <a:off x="9369483" y="10776957"/>
            <a:ext cx="2861100" cy="2331600"/>
          </a:xfrm>
          <a:prstGeom prst="rect">
            <a:avLst/>
          </a:prstGeom>
          <a:noFill/>
          <a:ln>
            <a:noFill/>
          </a:ln>
        </p:spPr>
        <p:txBody>
          <a:bodyPr anchorCtr="0" anchor="t" bIns="18275" lIns="54850" spcFirstLastPara="1" rIns="54850" wrap="square" tIns="18275">
            <a:noAutofit/>
          </a:bodyPr>
          <a:lstStyle/>
          <a:p>
            <a:pPr indent="0" lvl="0" marL="0" marR="0" rtl="0" algn="l">
              <a:lnSpc>
                <a:spcPct val="108000"/>
              </a:lnSpc>
              <a:spcBef>
                <a:spcPts val="0"/>
              </a:spcBef>
              <a:spcAft>
                <a:spcPts val="0"/>
              </a:spcAft>
              <a:buNone/>
            </a:pPr>
            <a:r>
              <a:rPr i="0" lang="en-US" sz="1600" u="none" cap="none" strike="noStrike">
                <a:solidFill>
                  <a:srgbClr val="3E2A66"/>
                </a:solidFill>
                <a:latin typeface="Times New Roman"/>
                <a:ea typeface="Times New Roman"/>
                <a:cs typeface="Times New Roman"/>
                <a:sym typeface="Times New Roman"/>
              </a:rPr>
              <a:t>•  Dijital ortam</a:t>
            </a:r>
            <a:endParaRPr sz="18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600" u="none" cap="none" strike="noStrike">
                <a:solidFill>
                  <a:srgbClr val="3E2A66"/>
                </a:solidFill>
                <a:latin typeface="Times New Roman"/>
                <a:ea typeface="Times New Roman"/>
                <a:cs typeface="Times New Roman"/>
                <a:sym typeface="Times New Roman"/>
              </a:rPr>
              <a:t>•  Dijital ikiz</a:t>
            </a:r>
            <a:endParaRPr sz="1800">
              <a:latin typeface="Times New Roman"/>
              <a:ea typeface="Times New Roman"/>
              <a:cs typeface="Times New Roman"/>
              <a:sym typeface="Times New Roman"/>
            </a:endParaRPr>
          </a:p>
        </p:txBody>
      </p:sp>
      <p:sp>
        <p:nvSpPr>
          <p:cNvPr id="142" name="Google Shape;142;p1"/>
          <p:cNvSpPr/>
          <p:nvPr/>
        </p:nvSpPr>
        <p:spPr>
          <a:xfrm>
            <a:off x="9424347" y="17346168"/>
            <a:ext cx="2751305" cy="9144"/>
          </a:xfrm>
          <a:prstGeom prst="rect">
            <a:avLst/>
          </a:prstGeom>
          <a:solidFill>
            <a:srgbClr val="7E57C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3" name="Google Shape;143;p1"/>
          <p:cNvSpPr txBox="1"/>
          <p:nvPr/>
        </p:nvSpPr>
        <p:spPr>
          <a:xfrm>
            <a:off x="9369483" y="17410176"/>
            <a:ext cx="2861033" cy="8961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i="0" lang="en-US" sz="1900" u="none" cap="none" strike="noStrike">
                <a:solidFill>
                  <a:srgbClr val="333333"/>
                </a:solidFill>
                <a:latin typeface="Times New Roman"/>
                <a:ea typeface="Times New Roman"/>
                <a:cs typeface="Times New Roman"/>
                <a:sym typeface="Times New Roman"/>
              </a:rPr>
              <a:t>Risk değerlendirme çıktılarının üç boyutlu ortamda görselleştirilmesi</a:t>
            </a:r>
            <a:endParaRPr sz="2200">
              <a:latin typeface="Times New Roman"/>
              <a:ea typeface="Times New Roman"/>
              <a:cs typeface="Times New Roman"/>
              <a:sym typeface="Times New Roman"/>
            </a:endParaRPr>
          </a:p>
        </p:txBody>
      </p:sp>
      <p:sp>
        <p:nvSpPr>
          <p:cNvPr id="144" name="Google Shape;144;p1"/>
          <p:cNvSpPr/>
          <p:nvPr/>
        </p:nvSpPr>
        <p:spPr>
          <a:xfrm>
            <a:off x="12358532" y="9052560"/>
            <a:ext cx="2934185" cy="9345168"/>
          </a:xfrm>
          <a:prstGeom prst="roundRect">
            <a:avLst>
              <a:gd fmla="val 6000" name="adj"/>
            </a:avLst>
          </a:prstGeom>
          <a:solidFill>
            <a:srgbClr val="F2F7F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5" name="Google Shape;145;p1"/>
          <p:cNvSpPr/>
          <p:nvPr/>
        </p:nvSpPr>
        <p:spPr>
          <a:xfrm>
            <a:off x="12358532" y="9052560"/>
            <a:ext cx="2934185" cy="1170432"/>
          </a:xfrm>
          <a:prstGeom prst="roundRect">
            <a:avLst>
              <a:gd fmla="val 6000" name="adj"/>
            </a:avLst>
          </a:prstGeom>
          <a:solidFill>
            <a:srgbClr val="1E6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6" name="Google Shape;146;p1"/>
          <p:cNvSpPr/>
          <p:nvPr/>
        </p:nvSpPr>
        <p:spPr>
          <a:xfrm>
            <a:off x="12358532" y="9875520"/>
            <a:ext cx="2934185" cy="365760"/>
          </a:xfrm>
          <a:prstGeom prst="rect">
            <a:avLst/>
          </a:prstGeom>
          <a:solidFill>
            <a:srgbClr val="1E6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7" name="Google Shape;147;p1"/>
          <p:cNvSpPr/>
          <p:nvPr/>
        </p:nvSpPr>
        <p:spPr>
          <a:xfrm>
            <a:off x="13624457" y="9125712"/>
            <a:ext cx="402336" cy="402336"/>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8" name="Google Shape;148;p1"/>
          <p:cNvSpPr txBox="1"/>
          <p:nvPr/>
        </p:nvSpPr>
        <p:spPr>
          <a:xfrm>
            <a:off x="13624457" y="9125712"/>
            <a:ext cx="402336" cy="402336"/>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1E6FBF"/>
                </a:solidFill>
                <a:latin typeface="Arial"/>
                <a:ea typeface="Arial"/>
                <a:cs typeface="Arial"/>
                <a:sym typeface="Arial"/>
              </a:rPr>
              <a:t>5</a:t>
            </a:r>
            <a:endParaRPr/>
          </a:p>
        </p:txBody>
      </p:sp>
      <p:sp>
        <p:nvSpPr>
          <p:cNvPr id="149" name="Google Shape;149;p1"/>
          <p:cNvSpPr txBox="1"/>
          <p:nvPr/>
        </p:nvSpPr>
        <p:spPr>
          <a:xfrm>
            <a:off x="12395108" y="9528048"/>
            <a:ext cx="2861033" cy="658368"/>
          </a:xfrm>
          <a:prstGeom prst="rect">
            <a:avLst/>
          </a:prstGeom>
          <a:noFill/>
          <a:ln>
            <a:noFill/>
          </a:ln>
        </p:spPr>
        <p:txBody>
          <a:bodyPr anchorCtr="0" anchor="t" bIns="18275" lIns="54850" spcFirstLastPara="1" rIns="54850" wrap="square" tIns="18275">
            <a:noAutofit/>
          </a:bodyPr>
          <a:lstStyle/>
          <a:p>
            <a:pPr indent="0" lvl="0" marL="0" marR="0" rtl="0" algn="ctr">
              <a:lnSpc>
                <a:spcPct val="95000"/>
              </a:lnSpc>
              <a:spcBef>
                <a:spcPts val="0"/>
              </a:spcBef>
              <a:spcAft>
                <a:spcPts val="0"/>
              </a:spcAft>
              <a:buNone/>
            </a:pPr>
            <a:r>
              <a:rPr b="1" i="0" lang="en-US" sz="1500" u="none" cap="none" strike="noStrike">
                <a:solidFill>
                  <a:srgbClr val="FFFFFF"/>
                </a:solidFill>
                <a:latin typeface="Times New Roman"/>
                <a:ea typeface="Times New Roman"/>
                <a:cs typeface="Times New Roman"/>
                <a:sym typeface="Times New Roman"/>
              </a:rPr>
              <a:t>SANAL</a:t>
            </a:r>
            <a:endParaRPr sz="1800">
              <a:latin typeface="Times New Roman"/>
              <a:ea typeface="Times New Roman"/>
              <a:cs typeface="Times New Roman"/>
              <a:sym typeface="Times New Roman"/>
            </a:endParaRPr>
          </a:p>
          <a:p>
            <a:pPr indent="0" lvl="0" marL="0" marR="0" rtl="0" algn="ctr">
              <a:lnSpc>
                <a:spcPct val="95000"/>
              </a:lnSpc>
              <a:spcBef>
                <a:spcPts val="0"/>
              </a:spcBef>
              <a:spcAft>
                <a:spcPts val="0"/>
              </a:spcAft>
              <a:buNone/>
            </a:pPr>
            <a:r>
              <a:rPr b="1" i="0" lang="en-US" sz="1500" u="none" cap="none" strike="noStrike">
                <a:solidFill>
                  <a:srgbClr val="FFFFFF"/>
                </a:solidFill>
                <a:latin typeface="Times New Roman"/>
                <a:ea typeface="Times New Roman"/>
                <a:cs typeface="Times New Roman"/>
                <a:sym typeface="Times New Roman"/>
              </a:rPr>
              <a:t>GERÇEKLİK</a:t>
            </a:r>
            <a:endParaRPr sz="1800">
              <a:latin typeface="Times New Roman"/>
              <a:ea typeface="Times New Roman"/>
              <a:cs typeface="Times New Roman"/>
              <a:sym typeface="Times New Roman"/>
            </a:endParaRPr>
          </a:p>
        </p:txBody>
      </p:sp>
      <p:sp>
        <p:nvSpPr>
          <p:cNvPr id="150" name="Google Shape;150;p1"/>
          <p:cNvSpPr txBox="1"/>
          <p:nvPr/>
        </p:nvSpPr>
        <p:spPr>
          <a:xfrm>
            <a:off x="12395108" y="10784107"/>
            <a:ext cx="2861100" cy="2331600"/>
          </a:xfrm>
          <a:prstGeom prst="rect">
            <a:avLst/>
          </a:prstGeom>
          <a:noFill/>
          <a:ln>
            <a:noFill/>
          </a:ln>
        </p:spPr>
        <p:txBody>
          <a:bodyPr anchorCtr="0" anchor="t" bIns="18275" lIns="54850" spcFirstLastPara="1" rIns="54850" wrap="square" tIns="18275">
            <a:noAutofit/>
          </a:bodyPr>
          <a:lstStyle/>
          <a:p>
            <a:pPr indent="0" lvl="0" marL="0" marR="0" rtl="0" algn="l">
              <a:lnSpc>
                <a:spcPct val="108000"/>
              </a:lnSpc>
              <a:spcBef>
                <a:spcPts val="0"/>
              </a:spcBef>
              <a:spcAft>
                <a:spcPts val="0"/>
              </a:spcAft>
              <a:buNone/>
            </a:pPr>
            <a:r>
              <a:rPr i="0" lang="en-US" sz="1600" u="none" cap="none" strike="noStrike">
                <a:solidFill>
                  <a:srgbClr val="0E3A66"/>
                </a:solidFill>
                <a:latin typeface="Times New Roman"/>
                <a:ea typeface="Times New Roman"/>
                <a:cs typeface="Times New Roman"/>
                <a:sym typeface="Times New Roman"/>
              </a:rPr>
              <a:t>•  Olay alanının üç boyutlu görüntülenmesi</a:t>
            </a:r>
            <a:endParaRPr sz="18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600" u="none" cap="none" strike="noStrike">
                <a:solidFill>
                  <a:srgbClr val="0E3A66"/>
                </a:solidFill>
                <a:latin typeface="Times New Roman"/>
                <a:ea typeface="Times New Roman"/>
                <a:cs typeface="Times New Roman"/>
                <a:sym typeface="Times New Roman"/>
              </a:rPr>
              <a:t>•  Farklı senaryoların oluşturulması</a:t>
            </a:r>
            <a:endParaRPr sz="18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600" u="none" cap="none" strike="noStrike">
                <a:solidFill>
                  <a:srgbClr val="0E3A66"/>
                </a:solidFill>
                <a:latin typeface="Times New Roman"/>
                <a:ea typeface="Times New Roman"/>
                <a:cs typeface="Times New Roman"/>
                <a:sym typeface="Times New Roman"/>
              </a:rPr>
              <a:t>•  Senaryoların karşılaştırılması</a:t>
            </a:r>
            <a:endParaRPr sz="1800">
              <a:latin typeface="Times New Roman"/>
              <a:ea typeface="Times New Roman"/>
              <a:cs typeface="Times New Roman"/>
              <a:sym typeface="Times New Roman"/>
            </a:endParaRPr>
          </a:p>
        </p:txBody>
      </p:sp>
      <p:sp>
        <p:nvSpPr>
          <p:cNvPr id="151" name="Google Shape;151;p1"/>
          <p:cNvSpPr/>
          <p:nvPr/>
        </p:nvSpPr>
        <p:spPr>
          <a:xfrm>
            <a:off x="12449972" y="17346168"/>
            <a:ext cx="2751305" cy="9144"/>
          </a:xfrm>
          <a:prstGeom prst="rect">
            <a:avLst/>
          </a:prstGeom>
          <a:solidFill>
            <a:srgbClr val="1E6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2" name="Google Shape;152;p1"/>
          <p:cNvSpPr txBox="1"/>
          <p:nvPr/>
        </p:nvSpPr>
        <p:spPr>
          <a:xfrm>
            <a:off x="12395108" y="17410176"/>
            <a:ext cx="2861033" cy="8961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i="0" lang="en-US" sz="2100" u="none" cap="none" strike="noStrike">
                <a:solidFill>
                  <a:srgbClr val="333333"/>
                </a:solidFill>
                <a:latin typeface="Times New Roman"/>
                <a:ea typeface="Times New Roman"/>
                <a:cs typeface="Times New Roman"/>
                <a:sym typeface="Times New Roman"/>
              </a:rPr>
              <a:t>Etkileşimli senaryo simülasyonları</a:t>
            </a:r>
            <a:endParaRPr sz="2400">
              <a:latin typeface="Times New Roman"/>
              <a:ea typeface="Times New Roman"/>
              <a:cs typeface="Times New Roman"/>
              <a:sym typeface="Times New Roman"/>
            </a:endParaRPr>
          </a:p>
        </p:txBody>
      </p:sp>
      <p:sp>
        <p:nvSpPr>
          <p:cNvPr id="153" name="Google Shape;153;p1"/>
          <p:cNvSpPr/>
          <p:nvPr/>
        </p:nvSpPr>
        <p:spPr>
          <a:xfrm>
            <a:off x="15384157" y="9052560"/>
            <a:ext cx="2934185" cy="9345168"/>
          </a:xfrm>
          <a:prstGeom prst="roundRect">
            <a:avLst>
              <a:gd fmla="val 6000" name="adj"/>
            </a:avLst>
          </a:prstGeom>
          <a:solidFill>
            <a:srgbClr val="FFF8E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4" name="Google Shape;154;p1"/>
          <p:cNvSpPr/>
          <p:nvPr/>
        </p:nvSpPr>
        <p:spPr>
          <a:xfrm>
            <a:off x="15384157" y="9052560"/>
            <a:ext cx="2934185" cy="1170432"/>
          </a:xfrm>
          <a:prstGeom prst="roundRect">
            <a:avLst>
              <a:gd fmla="val 6000" name="adj"/>
            </a:avLst>
          </a:prstGeom>
          <a:solidFill>
            <a:srgbClr val="F39C1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5" name="Google Shape;155;p1"/>
          <p:cNvSpPr/>
          <p:nvPr/>
        </p:nvSpPr>
        <p:spPr>
          <a:xfrm>
            <a:off x="15384157" y="9875520"/>
            <a:ext cx="2934185" cy="365760"/>
          </a:xfrm>
          <a:prstGeom prst="rect">
            <a:avLst/>
          </a:prstGeom>
          <a:solidFill>
            <a:srgbClr val="F39C1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6" name="Google Shape;156;p1"/>
          <p:cNvSpPr/>
          <p:nvPr/>
        </p:nvSpPr>
        <p:spPr>
          <a:xfrm>
            <a:off x="16650082" y="9125712"/>
            <a:ext cx="402336" cy="402336"/>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7" name="Google Shape;157;p1"/>
          <p:cNvSpPr txBox="1"/>
          <p:nvPr/>
        </p:nvSpPr>
        <p:spPr>
          <a:xfrm>
            <a:off x="16650082" y="9125712"/>
            <a:ext cx="402336" cy="402336"/>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F39C12"/>
                </a:solidFill>
                <a:latin typeface="Arial"/>
                <a:ea typeface="Arial"/>
                <a:cs typeface="Arial"/>
                <a:sym typeface="Arial"/>
              </a:rPr>
              <a:t>6</a:t>
            </a:r>
            <a:endParaRPr/>
          </a:p>
        </p:txBody>
      </p:sp>
      <p:sp>
        <p:nvSpPr>
          <p:cNvPr id="158" name="Google Shape;158;p1"/>
          <p:cNvSpPr txBox="1"/>
          <p:nvPr/>
        </p:nvSpPr>
        <p:spPr>
          <a:xfrm>
            <a:off x="15420733" y="9528048"/>
            <a:ext cx="2861033" cy="658368"/>
          </a:xfrm>
          <a:prstGeom prst="rect">
            <a:avLst/>
          </a:prstGeom>
          <a:noFill/>
          <a:ln>
            <a:noFill/>
          </a:ln>
        </p:spPr>
        <p:txBody>
          <a:bodyPr anchorCtr="0" anchor="t" bIns="18275" lIns="54850" spcFirstLastPara="1" rIns="54850" wrap="square" tIns="18275">
            <a:noAutofit/>
          </a:bodyPr>
          <a:lstStyle/>
          <a:p>
            <a:pPr indent="0" lvl="0" marL="0" marR="0" rtl="0" algn="ctr">
              <a:lnSpc>
                <a:spcPct val="95000"/>
              </a:lnSpc>
              <a:spcBef>
                <a:spcPts val="0"/>
              </a:spcBef>
              <a:spcAft>
                <a:spcPts val="0"/>
              </a:spcAft>
              <a:buNone/>
            </a:pPr>
            <a:r>
              <a:rPr b="1" i="0" lang="en-US" sz="1500" u="none" cap="none" strike="noStrike">
                <a:solidFill>
                  <a:srgbClr val="FFFFFF"/>
                </a:solidFill>
                <a:latin typeface="Times New Roman"/>
                <a:ea typeface="Times New Roman"/>
                <a:cs typeface="Times New Roman"/>
                <a:sym typeface="Times New Roman"/>
              </a:rPr>
              <a:t>UZMAN</a:t>
            </a:r>
            <a:endParaRPr sz="1800">
              <a:latin typeface="Times New Roman"/>
              <a:ea typeface="Times New Roman"/>
              <a:cs typeface="Times New Roman"/>
              <a:sym typeface="Times New Roman"/>
            </a:endParaRPr>
          </a:p>
          <a:p>
            <a:pPr indent="0" lvl="0" marL="0" marR="0" rtl="0" algn="ctr">
              <a:lnSpc>
                <a:spcPct val="95000"/>
              </a:lnSpc>
              <a:spcBef>
                <a:spcPts val="0"/>
              </a:spcBef>
              <a:spcAft>
                <a:spcPts val="0"/>
              </a:spcAft>
              <a:buNone/>
            </a:pPr>
            <a:r>
              <a:rPr b="1" i="0" lang="en-US" sz="1500" u="none" cap="none" strike="noStrike">
                <a:solidFill>
                  <a:srgbClr val="FFFFFF"/>
                </a:solidFill>
                <a:latin typeface="Times New Roman"/>
                <a:ea typeface="Times New Roman"/>
                <a:cs typeface="Times New Roman"/>
                <a:sym typeface="Times New Roman"/>
              </a:rPr>
              <a:t>KARAR DESTEĞİ</a:t>
            </a:r>
            <a:endParaRPr sz="1800">
              <a:latin typeface="Times New Roman"/>
              <a:ea typeface="Times New Roman"/>
              <a:cs typeface="Times New Roman"/>
              <a:sym typeface="Times New Roman"/>
            </a:endParaRPr>
          </a:p>
        </p:txBody>
      </p:sp>
      <p:sp>
        <p:nvSpPr>
          <p:cNvPr id="159" name="Google Shape;159;p1"/>
          <p:cNvSpPr txBox="1"/>
          <p:nvPr/>
        </p:nvSpPr>
        <p:spPr>
          <a:xfrm>
            <a:off x="15420733" y="10806820"/>
            <a:ext cx="2861100" cy="2331600"/>
          </a:xfrm>
          <a:prstGeom prst="rect">
            <a:avLst/>
          </a:prstGeom>
          <a:noFill/>
          <a:ln>
            <a:noFill/>
          </a:ln>
        </p:spPr>
        <p:txBody>
          <a:bodyPr anchorCtr="0" anchor="t" bIns="18275" lIns="54850" spcFirstLastPara="1" rIns="54850" wrap="square" tIns="18275">
            <a:noAutofit/>
          </a:bodyPr>
          <a:lstStyle/>
          <a:p>
            <a:pPr indent="0" lvl="0" marL="0" marR="0" rtl="0" algn="l">
              <a:lnSpc>
                <a:spcPct val="108000"/>
              </a:lnSpc>
              <a:spcBef>
                <a:spcPts val="0"/>
              </a:spcBef>
              <a:spcAft>
                <a:spcPts val="0"/>
              </a:spcAft>
              <a:buNone/>
            </a:pPr>
            <a:r>
              <a:rPr i="0" lang="en-US" sz="1800" u="none" cap="none" strike="noStrike">
                <a:solidFill>
                  <a:srgbClr val="5A3B08"/>
                </a:solidFill>
                <a:latin typeface="Times New Roman"/>
                <a:ea typeface="Times New Roman"/>
                <a:cs typeface="Times New Roman"/>
                <a:sym typeface="Times New Roman"/>
              </a:rPr>
              <a:t>•  Değerlendir</a:t>
            </a:r>
            <a:endParaRPr sz="20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800" u="none" cap="none" strike="noStrike">
                <a:solidFill>
                  <a:srgbClr val="5A3B08"/>
                </a:solidFill>
                <a:latin typeface="Times New Roman"/>
                <a:ea typeface="Times New Roman"/>
                <a:cs typeface="Times New Roman"/>
                <a:sym typeface="Times New Roman"/>
              </a:rPr>
              <a:t>•  Karşılaştır</a:t>
            </a:r>
            <a:endParaRPr sz="20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800" u="none" cap="none" strike="noStrike">
                <a:solidFill>
                  <a:srgbClr val="5A3B08"/>
                </a:solidFill>
                <a:latin typeface="Times New Roman"/>
                <a:ea typeface="Times New Roman"/>
                <a:cs typeface="Times New Roman"/>
                <a:sym typeface="Times New Roman"/>
              </a:rPr>
              <a:t>•  Karar ver</a:t>
            </a:r>
            <a:endParaRPr sz="2000">
              <a:latin typeface="Times New Roman"/>
              <a:ea typeface="Times New Roman"/>
              <a:cs typeface="Times New Roman"/>
              <a:sym typeface="Times New Roman"/>
            </a:endParaRPr>
          </a:p>
        </p:txBody>
      </p:sp>
      <p:sp>
        <p:nvSpPr>
          <p:cNvPr id="160" name="Google Shape;160;p1"/>
          <p:cNvSpPr/>
          <p:nvPr/>
        </p:nvSpPr>
        <p:spPr>
          <a:xfrm>
            <a:off x="15475597" y="17346168"/>
            <a:ext cx="2751305" cy="9144"/>
          </a:xfrm>
          <a:prstGeom prst="rect">
            <a:avLst/>
          </a:prstGeom>
          <a:solidFill>
            <a:srgbClr val="F39C1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1" name="Google Shape;161;p1"/>
          <p:cNvSpPr txBox="1"/>
          <p:nvPr/>
        </p:nvSpPr>
        <p:spPr>
          <a:xfrm>
            <a:off x="15420733" y="17410176"/>
            <a:ext cx="2861033" cy="8961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i="0" lang="en-US" sz="1900" u="none" cap="none" strike="noStrike">
                <a:solidFill>
                  <a:srgbClr val="333333"/>
                </a:solidFill>
                <a:latin typeface="Times New Roman"/>
                <a:ea typeface="Times New Roman"/>
                <a:cs typeface="Times New Roman"/>
                <a:sym typeface="Times New Roman"/>
              </a:rPr>
              <a:t>Uzman değerlendirmesi ile müdahale planı</a:t>
            </a:r>
            <a:endParaRPr sz="2200">
              <a:latin typeface="Times New Roman"/>
              <a:ea typeface="Times New Roman"/>
              <a:cs typeface="Times New Roman"/>
              <a:sym typeface="Times New Roman"/>
            </a:endParaRPr>
          </a:p>
        </p:txBody>
      </p:sp>
      <p:sp>
        <p:nvSpPr>
          <p:cNvPr id="162" name="Google Shape;162;p1"/>
          <p:cNvSpPr/>
          <p:nvPr/>
        </p:nvSpPr>
        <p:spPr>
          <a:xfrm>
            <a:off x="18409782" y="9052560"/>
            <a:ext cx="2934185" cy="9345168"/>
          </a:xfrm>
          <a:prstGeom prst="roundRect">
            <a:avLst>
              <a:gd fmla="val 6000" name="adj"/>
            </a:avLst>
          </a:prstGeom>
          <a:solidFill>
            <a:srgbClr val="F2FBF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3" name="Google Shape;163;p1"/>
          <p:cNvSpPr/>
          <p:nvPr/>
        </p:nvSpPr>
        <p:spPr>
          <a:xfrm>
            <a:off x="18409782" y="9052560"/>
            <a:ext cx="2934185" cy="1170432"/>
          </a:xfrm>
          <a:prstGeom prst="roundRect">
            <a:avLst>
              <a:gd fmla="val 6000" name="adj"/>
            </a:avLst>
          </a:prstGeom>
          <a:solidFill>
            <a:srgbClr val="00897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4" name="Google Shape;164;p1"/>
          <p:cNvSpPr/>
          <p:nvPr/>
        </p:nvSpPr>
        <p:spPr>
          <a:xfrm>
            <a:off x="18409782" y="9875520"/>
            <a:ext cx="2934185" cy="365760"/>
          </a:xfrm>
          <a:prstGeom prst="rect">
            <a:avLst/>
          </a:prstGeom>
          <a:solidFill>
            <a:srgbClr val="00897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5" name="Google Shape;165;p1"/>
          <p:cNvSpPr/>
          <p:nvPr/>
        </p:nvSpPr>
        <p:spPr>
          <a:xfrm>
            <a:off x="19675707" y="9125712"/>
            <a:ext cx="402336" cy="402336"/>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6" name="Google Shape;166;p1"/>
          <p:cNvSpPr txBox="1"/>
          <p:nvPr/>
        </p:nvSpPr>
        <p:spPr>
          <a:xfrm>
            <a:off x="19675707" y="9125712"/>
            <a:ext cx="402336" cy="402336"/>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00897B"/>
                </a:solidFill>
                <a:latin typeface="Arial"/>
                <a:ea typeface="Arial"/>
                <a:cs typeface="Arial"/>
                <a:sym typeface="Arial"/>
              </a:rPr>
              <a:t>7</a:t>
            </a:r>
            <a:endParaRPr/>
          </a:p>
        </p:txBody>
      </p:sp>
      <p:sp>
        <p:nvSpPr>
          <p:cNvPr id="167" name="Google Shape;167;p1"/>
          <p:cNvSpPr txBox="1"/>
          <p:nvPr/>
        </p:nvSpPr>
        <p:spPr>
          <a:xfrm>
            <a:off x="18446358" y="9528048"/>
            <a:ext cx="2861033" cy="658368"/>
          </a:xfrm>
          <a:prstGeom prst="rect">
            <a:avLst/>
          </a:prstGeom>
          <a:noFill/>
          <a:ln>
            <a:noFill/>
          </a:ln>
        </p:spPr>
        <p:txBody>
          <a:bodyPr anchorCtr="0" anchor="t" bIns="18275" lIns="54850" spcFirstLastPara="1" rIns="54850" wrap="square" tIns="18275">
            <a:noAutofit/>
          </a:bodyPr>
          <a:lstStyle/>
          <a:p>
            <a:pPr indent="0" lvl="0" marL="0" marR="0" rtl="0" algn="ctr">
              <a:lnSpc>
                <a:spcPct val="95000"/>
              </a:lnSpc>
              <a:spcBef>
                <a:spcPts val="0"/>
              </a:spcBef>
              <a:spcAft>
                <a:spcPts val="0"/>
              </a:spcAft>
              <a:buNone/>
            </a:pPr>
            <a:r>
              <a:rPr b="1" i="0" lang="en-US" sz="1500" u="none" cap="none" strike="noStrike">
                <a:solidFill>
                  <a:srgbClr val="FFFFFF"/>
                </a:solidFill>
                <a:latin typeface="Times New Roman"/>
                <a:ea typeface="Times New Roman"/>
                <a:cs typeface="Times New Roman"/>
                <a:sym typeface="Times New Roman"/>
              </a:rPr>
              <a:t>GERİ</a:t>
            </a:r>
            <a:endParaRPr sz="1800">
              <a:latin typeface="Times New Roman"/>
              <a:ea typeface="Times New Roman"/>
              <a:cs typeface="Times New Roman"/>
              <a:sym typeface="Times New Roman"/>
            </a:endParaRPr>
          </a:p>
          <a:p>
            <a:pPr indent="0" lvl="0" marL="0" marR="0" rtl="0" algn="ctr">
              <a:lnSpc>
                <a:spcPct val="95000"/>
              </a:lnSpc>
              <a:spcBef>
                <a:spcPts val="0"/>
              </a:spcBef>
              <a:spcAft>
                <a:spcPts val="0"/>
              </a:spcAft>
              <a:buNone/>
            </a:pPr>
            <a:r>
              <a:rPr b="1" i="0" lang="en-US" sz="1500" u="none" cap="none" strike="noStrike">
                <a:solidFill>
                  <a:srgbClr val="FFFFFF"/>
                </a:solidFill>
                <a:latin typeface="Times New Roman"/>
                <a:ea typeface="Times New Roman"/>
                <a:cs typeface="Times New Roman"/>
                <a:sym typeface="Times New Roman"/>
              </a:rPr>
              <a:t>BESLEME</a:t>
            </a:r>
            <a:endParaRPr sz="1800">
              <a:latin typeface="Times New Roman"/>
              <a:ea typeface="Times New Roman"/>
              <a:cs typeface="Times New Roman"/>
              <a:sym typeface="Times New Roman"/>
            </a:endParaRPr>
          </a:p>
        </p:txBody>
      </p:sp>
      <p:sp>
        <p:nvSpPr>
          <p:cNvPr id="168" name="Google Shape;168;p1"/>
          <p:cNvSpPr txBox="1"/>
          <p:nvPr/>
        </p:nvSpPr>
        <p:spPr>
          <a:xfrm>
            <a:off x="18409783" y="10733107"/>
            <a:ext cx="2861100" cy="2331600"/>
          </a:xfrm>
          <a:prstGeom prst="rect">
            <a:avLst/>
          </a:prstGeom>
          <a:noFill/>
          <a:ln>
            <a:noFill/>
          </a:ln>
        </p:spPr>
        <p:txBody>
          <a:bodyPr anchorCtr="0" anchor="t" bIns="18275" lIns="54850" spcFirstLastPara="1" rIns="54850" wrap="square" tIns="18275">
            <a:noAutofit/>
          </a:bodyPr>
          <a:lstStyle/>
          <a:p>
            <a:pPr indent="0" lvl="0" marL="0" marR="0" rtl="0" algn="l">
              <a:lnSpc>
                <a:spcPct val="108000"/>
              </a:lnSpc>
              <a:spcBef>
                <a:spcPts val="0"/>
              </a:spcBef>
              <a:spcAft>
                <a:spcPts val="0"/>
              </a:spcAft>
              <a:buNone/>
            </a:pPr>
            <a:r>
              <a:rPr i="0" lang="en-US" sz="1700" u="none" cap="none" strike="noStrike">
                <a:solidFill>
                  <a:srgbClr val="0A3D38"/>
                </a:solidFill>
                <a:latin typeface="Times New Roman"/>
                <a:ea typeface="Times New Roman"/>
                <a:cs typeface="Times New Roman"/>
                <a:sym typeface="Times New Roman"/>
              </a:rPr>
              <a:t>•  Yeni veri</a:t>
            </a:r>
            <a:endParaRPr sz="19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700" u="none" cap="none" strike="noStrike">
                <a:solidFill>
                  <a:srgbClr val="0A3D38"/>
                </a:solidFill>
                <a:latin typeface="Times New Roman"/>
                <a:ea typeface="Times New Roman"/>
                <a:cs typeface="Times New Roman"/>
                <a:sym typeface="Times New Roman"/>
              </a:rPr>
              <a:t>•  Yeniden analiz</a:t>
            </a:r>
            <a:endParaRPr sz="1900">
              <a:latin typeface="Times New Roman"/>
              <a:ea typeface="Times New Roman"/>
              <a:cs typeface="Times New Roman"/>
              <a:sym typeface="Times New Roman"/>
            </a:endParaRPr>
          </a:p>
          <a:p>
            <a:pPr indent="0" lvl="0" marL="0" marR="0" rtl="0" algn="l">
              <a:lnSpc>
                <a:spcPct val="108000"/>
              </a:lnSpc>
              <a:spcBef>
                <a:spcPts val="0"/>
              </a:spcBef>
              <a:spcAft>
                <a:spcPts val="0"/>
              </a:spcAft>
              <a:buNone/>
            </a:pPr>
            <a:r>
              <a:rPr i="0" lang="en-US" sz="1700" u="none" cap="none" strike="noStrike">
                <a:solidFill>
                  <a:srgbClr val="0A3D38"/>
                </a:solidFill>
                <a:latin typeface="Times New Roman"/>
                <a:ea typeface="Times New Roman"/>
                <a:cs typeface="Times New Roman"/>
                <a:sym typeface="Times New Roman"/>
              </a:rPr>
              <a:t>•  Güncellenen risk modeli</a:t>
            </a:r>
            <a:endParaRPr sz="1900">
              <a:latin typeface="Times New Roman"/>
              <a:ea typeface="Times New Roman"/>
              <a:cs typeface="Times New Roman"/>
              <a:sym typeface="Times New Roman"/>
            </a:endParaRPr>
          </a:p>
        </p:txBody>
      </p:sp>
      <p:sp>
        <p:nvSpPr>
          <p:cNvPr id="169" name="Google Shape;169;p1"/>
          <p:cNvSpPr/>
          <p:nvPr/>
        </p:nvSpPr>
        <p:spPr>
          <a:xfrm>
            <a:off x="18501222" y="17346168"/>
            <a:ext cx="2751305" cy="9144"/>
          </a:xfrm>
          <a:prstGeom prst="rect">
            <a:avLst/>
          </a:prstGeom>
          <a:solidFill>
            <a:srgbClr val="00897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0" name="Google Shape;170;p1"/>
          <p:cNvSpPr txBox="1"/>
          <p:nvPr/>
        </p:nvSpPr>
        <p:spPr>
          <a:xfrm>
            <a:off x="18446358" y="17410176"/>
            <a:ext cx="2861033" cy="8961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lang="en-US" sz="1800">
                <a:solidFill>
                  <a:srgbClr val="333333"/>
                </a:solidFill>
                <a:latin typeface="Times New Roman"/>
                <a:ea typeface="Times New Roman"/>
                <a:cs typeface="Times New Roman"/>
                <a:sym typeface="Times New Roman"/>
              </a:rPr>
              <a:t>Yeni verilerle güncellenen karar destek döngüsü</a:t>
            </a:r>
            <a:endParaRPr sz="2100">
              <a:latin typeface="Times New Roman"/>
              <a:ea typeface="Times New Roman"/>
              <a:cs typeface="Times New Roman"/>
              <a:sym typeface="Times New Roman"/>
            </a:endParaRPr>
          </a:p>
        </p:txBody>
      </p:sp>
      <p:sp>
        <p:nvSpPr>
          <p:cNvPr id="171" name="Google Shape;171;p1"/>
          <p:cNvSpPr/>
          <p:nvPr/>
        </p:nvSpPr>
        <p:spPr>
          <a:xfrm>
            <a:off x="256032" y="18544032"/>
            <a:ext cx="6931776" cy="10561320"/>
          </a:xfrm>
          <a:prstGeom prst="roundRect">
            <a:avLst>
              <a:gd fmla="val 6000" name="adj"/>
            </a:avLst>
          </a:prstGeom>
          <a:solidFill>
            <a:srgbClr val="FDF2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2" name="Google Shape;172;p1"/>
          <p:cNvSpPr/>
          <p:nvPr/>
        </p:nvSpPr>
        <p:spPr>
          <a:xfrm>
            <a:off x="256032" y="18544032"/>
            <a:ext cx="6931776" cy="640080"/>
          </a:xfrm>
          <a:prstGeom prst="roundRect">
            <a:avLst>
              <a:gd fmla="val 6000" name="adj"/>
            </a:avLst>
          </a:prstGeom>
          <a:solidFill>
            <a:srgbClr val="8E244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3" name="Google Shape;173;p1"/>
          <p:cNvSpPr/>
          <p:nvPr/>
        </p:nvSpPr>
        <p:spPr>
          <a:xfrm>
            <a:off x="256032" y="18928080"/>
            <a:ext cx="6931776" cy="274320"/>
          </a:xfrm>
          <a:prstGeom prst="rect">
            <a:avLst/>
          </a:prstGeom>
          <a:solidFill>
            <a:srgbClr val="8E244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4" name="Google Shape;174;p1"/>
          <p:cNvSpPr txBox="1"/>
          <p:nvPr/>
        </p:nvSpPr>
        <p:spPr>
          <a:xfrm>
            <a:off x="329184" y="18544032"/>
            <a:ext cx="6785472" cy="640080"/>
          </a:xfrm>
          <a:prstGeom prst="rect">
            <a:avLst/>
          </a:prstGeom>
          <a:noFill/>
          <a:ln>
            <a:noFill/>
          </a:ln>
        </p:spPr>
        <p:txBody>
          <a:bodyPr anchorCtr="0" anchor="ctr" bIns="18275" lIns="54850" spcFirstLastPara="1" rIns="54850" wrap="square" tIns="18275">
            <a:noAutofit/>
          </a:bodyPr>
          <a:lstStyle/>
          <a:p>
            <a:pPr indent="0" lvl="0" marL="0" marR="0" rtl="0" algn="ctr">
              <a:lnSpc>
                <a:spcPct val="100000"/>
              </a:lnSpc>
              <a:spcBef>
                <a:spcPts val="0"/>
              </a:spcBef>
              <a:spcAft>
                <a:spcPts val="0"/>
              </a:spcAft>
              <a:buNone/>
            </a:pPr>
            <a:r>
              <a:rPr b="1" i="0" lang="en-US" sz="1700" u="none" cap="none" strike="noStrike">
                <a:solidFill>
                  <a:srgbClr val="FFFFFF"/>
                </a:solidFill>
                <a:latin typeface="Times New Roman"/>
                <a:ea typeface="Times New Roman"/>
                <a:cs typeface="Times New Roman"/>
                <a:sym typeface="Times New Roman"/>
              </a:rPr>
              <a:t>SENARYO TABANLI “WHAT-IF” YAKLAŞIMI</a:t>
            </a:r>
            <a:endParaRPr sz="1800">
              <a:latin typeface="Times New Roman"/>
              <a:ea typeface="Times New Roman"/>
              <a:cs typeface="Times New Roman"/>
              <a:sym typeface="Times New Roman"/>
            </a:endParaRPr>
          </a:p>
        </p:txBody>
      </p:sp>
      <p:sp>
        <p:nvSpPr>
          <p:cNvPr id="175" name="Google Shape;175;p1"/>
          <p:cNvSpPr txBox="1"/>
          <p:nvPr/>
        </p:nvSpPr>
        <p:spPr>
          <a:xfrm>
            <a:off x="347472" y="19293840"/>
            <a:ext cx="6748896" cy="1417320"/>
          </a:xfrm>
          <a:prstGeom prst="rect">
            <a:avLst/>
          </a:prstGeom>
          <a:noFill/>
          <a:ln>
            <a:noFill/>
          </a:ln>
        </p:spPr>
        <p:txBody>
          <a:bodyPr anchorCtr="0" anchor="t" bIns="18275" lIns="54850" spcFirstLastPara="1" rIns="54850" wrap="square" tIns="18275">
            <a:noAutofit/>
          </a:bodyPr>
          <a:lstStyle/>
          <a:p>
            <a:pPr indent="0" lvl="0" marL="0" marR="0" rtl="0" algn="just">
              <a:lnSpc>
                <a:spcPct val="105000"/>
              </a:lnSpc>
              <a:spcBef>
                <a:spcPts val="0"/>
              </a:spcBef>
              <a:spcAft>
                <a:spcPts val="0"/>
              </a:spcAft>
              <a:buNone/>
            </a:pPr>
            <a:r>
              <a:rPr i="0" lang="en-US" sz="1800" u="none" cap="none" strike="noStrike">
                <a:solidFill>
                  <a:srgbClr val="2A2A2A"/>
                </a:solidFill>
                <a:latin typeface="Times New Roman"/>
                <a:ea typeface="Times New Roman"/>
                <a:cs typeface="Times New Roman"/>
                <a:sym typeface="Times New Roman"/>
              </a:rPr>
              <a:t>Aynı KBRN olayına ilişkin farklı koşulların sanal ortamda karşılaştırılması, riskin zamansal ve mekânsal olarak anlaşılmasına ve alternatif müdahale seçeneklerinin değerlendirilmesine olanak sağlamaktadır. Önerilen model kapsamında örnek senaryolar:</a:t>
            </a:r>
            <a:endParaRPr sz="1900">
              <a:latin typeface="Times New Roman"/>
              <a:ea typeface="Times New Roman"/>
              <a:cs typeface="Times New Roman"/>
              <a:sym typeface="Times New Roman"/>
            </a:endParaRPr>
          </a:p>
        </p:txBody>
      </p:sp>
      <p:sp>
        <p:nvSpPr>
          <p:cNvPr id="176" name="Google Shape;176;p1"/>
          <p:cNvSpPr/>
          <p:nvPr/>
        </p:nvSpPr>
        <p:spPr>
          <a:xfrm>
            <a:off x="384048" y="20830032"/>
            <a:ext cx="6675744" cy="1536192"/>
          </a:xfrm>
          <a:prstGeom prst="roundRect">
            <a:avLst>
              <a:gd fmla="val 8000" name="adj"/>
            </a:avLst>
          </a:prstGeom>
          <a:solidFill>
            <a:srgbClr val="FFFFFF"/>
          </a:solidFill>
          <a:ln cap="flat" cmpd="sng" w="12700">
            <a:solidFill>
              <a:srgbClr val="F3D5D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7" name="Google Shape;177;p1"/>
          <p:cNvSpPr/>
          <p:nvPr/>
        </p:nvSpPr>
        <p:spPr>
          <a:xfrm>
            <a:off x="384048" y="20830032"/>
            <a:ext cx="91440" cy="1536192"/>
          </a:xfrm>
          <a:prstGeom prst="rect">
            <a:avLst/>
          </a:prstGeom>
          <a:solidFill>
            <a:srgbClr val="8E244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8" name="Google Shape;178;p1"/>
          <p:cNvSpPr txBox="1"/>
          <p:nvPr/>
        </p:nvSpPr>
        <p:spPr>
          <a:xfrm>
            <a:off x="585216" y="20994624"/>
            <a:ext cx="6346560" cy="50292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2000" u="none" cap="none" strike="noStrike">
                <a:solidFill>
                  <a:srgbClr val="8E2448"/>
                </a:solidFill>
                <a:latin typeface="Times New Roman"/>
                <a:ea typeface="Times New Roman"/>
                <a:cs typeface="Times New Roman"/>
                <a:sym typeface="Times New Roman"/>
              </a:rPr>
              <a:t>Senaryo 1</a:t>
            </a:r>
            <a:endParaRPr sz="1800">
              <a:latin typeface="Times New Roman"/>
              <a:ea typeface="Times New Roman"/>
              <a:cs typeface="Times New Roman"/>
              <a:sym typeface="Times New Roman"/>
            </a:endParaRPr>
          </a:p>
        </p:txBody>
      </p:sp>
      <p:sp>
        <p:nvSpPr>
          <p:cNvPr id="179" name="Google Shape;179;p1"/>
          <p:cNvSpPr txBox="1"/>
          <p:nvPr/>
        </p:nvSpPr>
        <p:spPr>
          <a:xfrm>
            <a:off x="585216" y="21543264"/>
            <a:ext cx="6346560" cy="64008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i="0" lang="en-US" sz="2100" u="none" cap="none" strike="noStrike">
                <a:solidFill>
                  <a:srgbClr val="333333"/>
                </a:solidFill>
                <a:latin typeface="Times New Roman"/>
                <a:ea typeface="Times New Roman"/>
                <a:cs typeface="Times New Roman"/>
                <a:sym typeface="Times New Roman"/>
              </a:rPr>
              <a:t>Mevcut meteorolojik koşullar</a:t>
            </a:r>
            <a:endParaRPr sz="2100">
              <a:latin typeface="Times New Roman"/>
              <a:ea typeface="Times New Roman"/>
              <a:cs typeface="Times New Roman"/>
              <a:sym typeface="Times New Roman"/>
            </a:endParaRPr>
          </a:p>
        </p:txBody>
      </p:sp>
      <p:sp>
        <p:nvSpPr>
          <p:cNvPr id="180" name="Google Shape;180;p1"/>
          <p:cNvSpPr/>
          <p:nvPr/>
        </p:nvSpPr>
        <p:spPr>
          <a:xfrm>
            <a:off x="384048" y="22457664"/>
            <a:ext cx="6675744" cy="1536192"/>
          </a:xfrm>
          <a:prstGeom prst="roundRect">
            <a:avLst>
              <a:gd fmla="val 8000" name="adj"/>
            </a:avLst>
          </a:prstGeom>
          <a:solidFill>
            <a:srgbClr val="FFFFFF"/>
          </a:solidFill>
          <a:ln cap="flat" cmpd="sng" w="12700">
            <a:solidFill>
              <a:srgbClr val="F3D5D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1" name="Google Shape;181;p1"/>
          <p:cNvSpPr/>
          <p:nvPr/>
        </p:nvSpPr>
        <p:spPr>
          <a:xfrm>
            <a:off x="384048" y="22457664"/>
            <a:ext cx="91440" cy="1536192"/>
          </a:xfrm>
          <a:prstGeom prst="rect">
            <a:avLst/>
          </a:prstGeom>
          <a:solidFill>
            <a:srgbClr val="8E244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2" name="Google Shape;182;p1"/>
          <p:cNvSpPr txBox="1"/>
          <p:nvPr/>
        </p:nvSpPr>
        <p:spPr>
          <a:xfrm>
            <a:off x="585216" y="22622256"/>
            <a:ext cx="6346560" cy="50292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2000" u="none" cap="none" strike="noStrike">
                <a:solidFill>
                  <a:srgbClr val="8E2448"/>
                </a:solidFill>
                <a:latin typeface="Times New Roman"/>
                <a:ea typeface="Times New Roman"/>
                <a:cs typeface="Times New Roman"/>
                <a:sym typeface="Times New Roman"/>
              </a:rPr>
              <a:t>Senaryo 2</a:t>
            </a:r>
            <a:endParaRPr sz="1800">
              <a:latin typeface="Times New Roman"/>
              <a:ea typeface="Times New Roman"/>
              <a:cs typeface="Times New Roman"/>
              <a:sym typeface="Times New Roman"/>
            </a:endParaRPr>
          </a:p>
        </p:txBody>
      </p:sp>
      <p:sp>
        <p:nvSpPr>
          <p:cNvPr id="183" name="Google Shape;183;p1"/>
          <p:cNvSpPr txBox="1"/>
          <p:nvPr/>
        </p:nvSpPr>
        <p:spPr>
          <a:xfrm>
            <a:off x="585216" y="23170896"/>
            <a:ext cx="6346560" cy="64008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i="0" lang="en-US" sz="2100" u="none" cap="none" strike="noStrike">
                <a:solidFill>
                  <a:srgbClr val="333333"/>
                </a:solidFill>
                <a:latin typeface="Times New Roman"/>
                <a:ea typeface="Times New Roman"/>
                <a:cs typeface="Times New Roman"/>
                <a:sym typeface="Times New Roman"/>
              </a:rPr>
              <a:t>Meteorolojik koşulların değişmesi</a:t>
            </a:r>
            <a:endParaRPr sz="2100">
              <a:latin typeface="Times New Roman"/>
              <a:ea typeface="Times New Roman"/>
              <a:cs typeface="Times New Roman"/>
              <a:sym typeface="Times New Roman"/>
            </a:endParaRPr>
          </a:p>
        </p:txBody>
      </p:sp>
      <p:sp>
        <p:nvSpPr>
          <p:cNvPr id="184" name="Google Shape;184;p1"/>
          <p:cNvSpPr/>
          <p:nvPr/>
        </p:nvSpPr>
        <p:spPr>
          <a:xfrm>
            <a:off x="384048" y="24085296"/>
            <a:ext cx="6675744" cy="1536192"/>
          </a:xfrm>
          <a:prstGeom prst="roundRect">
            <a:avLst>
              <a:gd fmla="val 8000" name="adj"/>
            </a:avLst>
          </a:prstGeom>
          <a:solidFill>
            <a:srgbClr val="FFFFFF"/>
          </a:solidFill>
          <a:ln cap="flat" cmpd="sng" w="12700">
            <a:solidFill>
              <a:srgbClr val="F3D5D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5" name="Google Shape;185;p1"/>
          <p:cNvSpPr/>
          <p:nvPr/>
        </p:nvSpPr>
        <p:spPr>
          <a:xfrm>
            <a:off x="384048" y="24085296"/>
            <a:ext cx="91440" cy="1536192"/>
          </a:xfrm>
          <a:prstGeom prst="rect">
            <a:avLst/>
          </a:prstGeom>
          <a:solidFill>
            <a:srgbClr val="8E244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6" name="Google Shape;186;p1"/>
          <p:cNvSpPr txBox="1"/>
          <p:nvPr/>
        </p:nvSpPr>
        <p:spPr>
          <a:xfrm>
            <a:off x="585216" y="24249888"/>
            <a:ext cx="6346560" cy="50292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1900" u="none" cap="none" strike="noStrike">
                <a:solidFill>
                  <a:srgbClr val="8E2448"/>
                </a:solidFill>
                <a:latin typeface="Times New Roman"/>
                <a:ea typeface="Times New Roman"/>
                <a:cs typeface="Times New Roman"/>
                <a:sym typeface="Times New Roman"/>
              </a:rPr>
              <a:t>Senaryo 3</a:t>
            </a:r>
            <a:endParaRPr sz="1700">
              <a:latin typeface="Times New Roman"/>
              <a:ea typeface="Times New Roman"/>
              <a:cs typeface="Times New Roman"/>
              <a:sym typeface="Times New Roman"/>
            </a:endParaRPr>
          </a:p>
        </p:txBody>
      </p:sp>
      <p:sp>
        <p:nvSpPr>
          <p:cNvPr id="187" name="Google Shape;187;p1"/>
          <p:cNvSpPr txBox="1"/>
          <p:nvPr/>
        </p:nvSpPr>
        <p:spPr>
          <a:xfrm>
            <a:off x="585216" y="24798528"/>
            <a:ext cx="6346560" cy="64008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i="0" lang="en-US" sz="2000" u="none" cap="none" strike="noStrike">
                <a:solidFill>
                  <a:srgbClr val="333333"/>
                </a:solidFill>
                <a:latin typeface="Times New Roman"/>
                <a:ea typeface="Times New Roman"/>
                <a:cs typeface="Times New Roman"/>
                <a:sym typeface="Times New Roman"/>
              </a:rPr>
              <a:t>Farklı nüfus yoğunluğunun etkisi</a:t>
            </a:r>
            <a:endParaRPr sz="2000">
              <a:latin typeface="Times New Roman"/>
              <a:ea typeface="Times New Roman"/>
              <a:cs typeface="Times New Roman"/>
              <a:sym typeface="Times New Roman"/>
            </a:endParaRPr>
          </a:p>
        </p:txBody>
      </p:sp>
      <p:sp>
        <p:nvSpPr>
          <p:cNvPr id="188" name="Google Shape;188;p1"/>
          <p:cNvSpPr/>
          <p:nvPr/>
        </p:nvSpPr>
        <p:spPr>
          <a:xfrm>
            <a:off x="384048" y="25712928"/>
            <a:ext cx="6675744" cy="1536192"/>
          </a:xfrm>
          <a:prstGeom prst="roundRect">
            <a:avLst>
              <a:gd fmla="val 8000" name="adj"/>
            </a:avLst>
          </a:prstGeom>
          <a:solidFill>
            <a:srgbClr val="FFFFFF"/>
          </a:solidFill>
          <a:ln cap="flat" cmpd="sng" w="12700">
            <a:solidFill>
              <a:srgbClr val="F3D5D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9" name="Google Shape;189;p1"/>
          <p:cNvSpPr/>
          <p:nvPr/>
        </p:nvSpPr>
        <p:spPr>
          <a:xfrm>
            <a:off x="384048" y="25712928"/>
            <a:ext cx="91440" cy="1536192"/>
          </a:xfrm>
          <a:prstGeom prst="rect">
            <a:avLst/>
          </a:prstGeom>
          <a:solidFill>
            <a:srgbClr val="8E244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0" name="Google Shape;190;p1"/>
          <p:cNvSpPr txBox="1"/>
          <p:nvPr/>
        </p:nvSpPr>
        <p:spPr>
          <a:xfrm>
            <a:off x="585216" y="25877520"/>
            <a:ext cx="6346560" cy="50292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2000" u="none" cap="none" strike="noStrike">
                <a:solidFill>
                  <a:srgbClr val="8E2448"/>
                </a:solidFill>
                <a:latin typeface="Times New Roman"/>
                <a:ea typeface="Times New Roman"/>
                <a:cs typeface="Times New Roman"/>
                <a:sym typeface="Times New Roman"/>
              </a:rPr>
              <a:t>Senaryo 4</a:t>
            </a:r>
            <a:endParaRPr sz="1800">
              <a:latin typeface="Times New Roman"/>
              <a:ea typeface="Times New Roman"/>
              <a:cs typeface="Times New Roman"/>
              <a:sym typeface="Times New Roman"/>
            </a:endParaRPr>
          </a:p>
        </p:txBody>
      </p:sp>
      <p:sp>
        <p:nvSpPr>
          <p:cNvPr id="191" name="Google Shape;191;p1"/>
          <p:cNvSpPr txBox="1"/>
          <p:nvPr/>
        </p:nvSpPr>
        <p:spPr>
          <a:xfrm>
            <a:off x="585216" y="26426160"/>
            <a:ext cx="6346560" cy="64008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i="0" lang="en-US" sz="2100" u="none" cap="none" strike="noStrike">
                <a:solidFill>
                  <a:srgbClr val="333333"/>
                </a:solidFill>
                <a:latin typeface="Times New Roman"/>
                <a:ea typeface="Times New Roman"/>
                <a:cs typeface="Times New Roman"/>
                <a:sym typeface="Times New Roman"/>
              </a:rPr>
              <a:t>Kritik altyapıların etkilenmesi</a:t>
            </a:r>
            <a:endParaRPr sz="2100">
              <a:latin typeface="Times New Roman"/>
              <a:ea typeface="Times New Roman"/>
              <a:cs typeface="Times New Roman"/>
              <a:sym typeface="Times New Roman"/>
            </a:endParaRPr>
          </a:p>
        </p:txBody>
      </p:sp>
      <p:sp>
        <p:nvSpPr>
          <p:cNvPr id="192" name="Google Shape;192;p1"/>
          <p:cNvSpPr/>
          <p:nvPr/>
        </p:nvSpPr>
        <p:spPr>
          <a:xfrm>
            <a:off x="384048" y="27340560"/>
            <a:ext cx="6675744" cy="1536192"/>
          </a:xfrm>
          <a:prstGeom prst="roundRect">
            <a:avLst>
              <a:gd fmla="val 8000" name="adj"/>
            </a:avLst>
          </a:prstGeom>
          <a:solidFill>
            <a:srgbClr val="FFFFFF"/>
          </a:solidFill>
          <a:ln cap="flat" cmpd="sng" w="12700">
            <a:solidFill>
              <a:srgbClr val="F3D5D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3" name="Google Shape;193;p1"/>
          <p:cNvSpPr/>
          <p:nvPr/>
        </p:nvSpPr>
        <p:spPr>
          <a:xfrm>
            <a:off x="384048" y="27340560"/>
            <a:ext cx="91440" cy="1536192"/>
          </a:xfrm>
          <a:prstGeom prst="rect">
            <a:avLst/>
          </a:prstGeom>
          <a:solidFill>
            <a:srgbClr val="8E244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4" name="Google Shape;194;p1"/>
          <p:cNvSpPr txBox="1"/>
          <p:nvPr/>
        </p:nvSpPr>
        <p:spPr>
          <a:xfrm>
            <a:off x="585216" y="27505152"/>
            <a:ext cx="6346560" cy="50292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2000" u="none" cap="none" strike="noStrike">
                <a:solidFill>
                  <a:srgbClr val="8E2448"/>
                </a:solidFill>
                <a:latin typeface="Times New Roman"/>
                <a:ea typeface="Times New Roman"/>
                <a:cs typeface="Times New Roman"/>
                <a:sym typeface="Times New Roman"/>
              </a:rPr>
              <a:t>Senaryo 5</a:t>
            </a:r>
            <a:endParaRPr sz="1800">
              <a:latin typeface="Times New Roman"/>
              <a:ea typeface="Times New Roman"/>
              <a:cs typeface="Times New Roman"/>
              <a:sym typeface="Times New Roman"/>
            </a:endParaRPr>
          </a:p>
        </p:txBody>
      </p:sp>
      <p:sp>
        <p:nvSpPr>
          <p:cNvPr id="195" name="Google Shape;195;p1"/>
          <p:cNvSpPr txBox="1"/>
          <p:nvPr/>
        </p:nvSpPr>
        <p:spPr>
          <a:xfrm>
            <a:off x="585216" y="28053792"/>
            <a:ext cx="6346560" cy="64008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i="0" lang="en-US" sz="2000" u="none" cap="none" strike="noStrike">
                <a:solidFill>
                  <a:srgbClr val="333333"/>
                </a:solidFill>
                <a:latin typeface="Times New Roman"/>
                <a:ea typeface="Times New Roman"/>
                <a:cs typeface="Times New Roman"/>
                <a:sym typeface="Times New Roman"/>
              </a:rPr>
              <a:t>Farklı müdahale koşullarının değerlendirilmesi</a:t>
            </a:r>
            <a:endParaRPr sz="2000">
              <a:latin typeface="Times New Roman"/>
              <a:ea typeface="Times New Roman"/>
              <a:cs typeface="Times New Roman"/>
              <a:sym typeface="Times New Roman"/>
            </a:endParaRPr>
          </a:p>
        </p:txBody>
      </p:sp>
      <p:sp>
        <p:nvSpPr>
          <p:cNvPr id="196" name="Google Shape;196;p1"/>
          <p:cNvSpPr/>
          <p:nvPr/>
        </p:nvSpPr>
        <p:spPr>
          <a:xfrm>
            <a:off x="7334112" y="18544032"/>
            <a:ext cx="6931776" cy="10561320"/>
          </a:xfrm>
          <a:prstGeom prst="roundRect">
            <a:avLst>
              <a:gd fmla="val 6000" name="adj"/>
            </a:avLst>
          </a:prstGeom>
          <a:solidFill>
            <a:srgbClr val="F4F8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7" name="Google Shape;197;p1"/>
          <p:cNvSpPr/>
          <p:nvPr/>
        </p:nvSpPr>
        <p:spPr>
          <a:xfrm>
            <a:off x="7334112" y="18544032"/>
            <a:ext cx="6931776" cy="640080"/>
          </a:xfrm>
          <a:prstGeom prst="roundRect">
            <a:avLst>
              <a:gd fmla="val 6000" name="adj"/>
            </a:avLst>
          </a:prstGeom>
          <a:solidFill>
            <a:srgbClr val="0B3A6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8" name="Google Shape;198;p1"/>
          <p:cNvSpPr/>
          <p:nvPr/>
        </p:nvSpPr>
        <p:spPr>
          <a:xfrm>
            <a:off x="7334112" y="18928080"/>
            <a:ext cx="6931776" cy="274320"/>
          </a:xfrm>
          <a:prstGeom prst="rect">
            <a:avLst/>
          </a:prstGeom>
          <a:solidFill>
            <a:srgbClr val="0B3A6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9" name="Google Shape;199;p1"/>
          <p:cNvSpPr txBox="1"/>
          <p:nvPr/>
        </p:nvSpPr>
        <p:spPr>
          <a:xfrm>
            <a:off x="7407264" y="18544032"/>
            <a:ext cx="6785472" cy="640080"/>
          </a:xfrm>
          <a:prstGeom prst="rect">
            <a:avLst/>
          </a:prstGeom>
          <a:noFill/>
          <a:ln>
            <a:noFill/>
          </a:ln>
        </p:spPr>
        <p:txBody>
          <a:bodyPr anchorCtr="0" anchor="ctr" bIns="18275" lIns="54850" spcFirstLastPara="1" rIns="54850" wrap="square" tIns="18275">
            <a:noAutofit/>
          </a:bodyPr>
          <a:lstStyle/>
          <a:p>
            <a:pPr indent="0" lvl="0" marL="0" marR="0" rtl="0" algn="ctr">
              <a:lnSpc>
                <a:spcPct val="100000"/>
              </a:lnSpc>
              <a:spcBef>
                <a:spcPts val="0"/>
              </a:spcBef>
              <a:spcAft>
                <a:spcPts val="0"/>
              </a:spcAft>
              <a:buNone/>
            </a:pPr>
            <a:r>
              <a:rPr b="1" i="0" lang="en-US" sz="1900" u="none" cap="none" strike="noStrike">
                <a:solidFill>
                  <a:srgbClr val="FFFFFF"/>
                </a:solidFill>
                <a:latin typeface="Times New Roman"/>
                <a:ea typeface="Times New Roman"/>
                <a:cs typeface="Times New Roman"/>
                <a:sym typeface="Times New Roman"/>
              </a:rPr>
              <a:t>MODELİN TEMEL BİLEŞENLERİ</a:t>
            </a:r>
            <a:endParaRPr sz="1800">
              <a:latin typeface="Times New Roman"/>
              <a:ea typeface="Times New Roman"/>
              <a:cs typeface="Times New Roman"/>
              <a:sym typeface="Times New Roman"/>
            </a:endParaRPr>
          </a:p>
        </p:txBody>
      </p:sp>
      <p:sp>
        <p:nvSpPr>
          <p:cNvPr id="200" name="Google Shape;200;p1"/>
          <p:cNvSpPr/>
          <p:nvPr/>
        </p:nvSpPr>
        <p:spPr>
          <a:xfrm>
            <a:off x="7480416" y="19403568"/>
            <a:ext cx="438912" cy="438912"/>
          </a:xfrm>
          <a:prstGeom prst="ellipse">
            <a:avLst/>
          </a:prstGeom>
          <a:solidFill>
            <a:srgbClr val="1565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1" name="Google Shape;201;p1"/>
          <p:cNvSpPr txBox="1"/>
          <p:nvPr/>
        </p:nvSpPr>
        <p:spPr>
          <a:xfrm>
            <a:off x="7480416" y="19403568"/>
            <a:ext cx="438912" cy="4389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FFFFFF"/>
                </a:solidFill>
                <a:latin typeface="Arial"/>
                <a:ea typeface="Arial"/>
                <a:cs typeface="Arial"/>
                <a:sym typeface="Arial"/>
              </a:rPr>
              <a:t>1</a:t>
            </a:r>
            <a:endParaRPr/>
          </a:p>
        </p:txBody>
      </p:sp>
      <p:sp>
        <p:nvSpPr>
          <p:cNvPr id="202" name="Google Shape;202;p1"/>
          <p:cNvSpPr txBox="1"/>
          <p:nvPr/>
        </p:nvSpPr>
        <p:spPr>
          <a:xfrm>
            <a:off x="8010768" y="19366992"/>
            <a:ext cx="6053952" cy="384048"/>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2000" u="none" cap="none" strike="noStrike">
                <a:solidFill>
                  <a:srgbClr val="0B3A6E"/>
                </a:solidFill>
                <a:latin typeface="Times New Roman"/>
                <a:ea typeface="Times New Roman"/>
                <a:cs typeface="Times New Roman"/>
                <a:sym typeface="Times New Roman"/>
              </a:rPr>
              <a:t>Veri Katmanı</a:t>
            </a:r>
            <a:endParaRPr sz="2000">
              <a:latin typeface="Times New Roman"/>
              <a:ea typeface="Times New Roman"/>
              <a:cs typeface="Times New Roman"/>
              <a:sym typeface="Times New Roman"/>
            </a:endParaRPr>
          </a:p>
        </p:txBody>
      </p:sp>
      <p:sp>
        <p:nvSpPr>
          <p:cNvPr id="203" name="Google Shape;203;p1"/>
          <p:cNvSpPr txBox="1"/>
          <p:nvPr/>
        </p:nvSpPr>
        <p:spPr>
          <a:xfrm>
            <a:off x="8010768" y="19769328"/>
            <a:ext cx="6053952" cy="1051560"/>
          </a:xfrm>
          <a:prstGeom prst="rect">
            <a:avLst/>
          </a:prstGeom>
          <a:noFill/>
          <a:ln>
            <a:noFill/>
          </a:ln>
        </p:spPr>
        <p:txBody>
          <a:bodyPr anchorCtr="0" anchor="t" bIns="18275" lIns="54850" spcFirstLastPara="1" rIns="54850" wrap="square" tIns="18275">
            <a:noAutofit/>
          </a:bodyPr>
          <a:lstStyle/>
          <a:p>
            <a:pPr indent="0" lvl="0" marL="0" marR="0" rtl="0" algn="l">
              <a:lnSpc>
                <a:spcPct val="102000"/>
              </a:lnSpc>
              <a:spcBef>
                <a:spcPts val="0"/>
              </a:spcBef>
              <a:spcAft>
                <a:spcPts val="0"/>
              </a:spcAft>
              <a:buNone/>
            </a:pPr>
            <a:r>
              <a:rPr i="0" lang="en-US" sz="1700" u="none" cap="none" strike="noStrike">
                <a:solidFill>
                  <a:srgbClr val="2A2A2A"/>
                </a:solidFill>
                <a:latin typeface="Times New Roman"/>
                <a:ea typeface="Times New Roman"/>
                <a:cs typeface="Times New Roman"/>
                <a:sym typeface="Times New Roman"/>
              </a:rPr>
              <a:t>Olayın niteliği, konum, meteorolojik koşullar, mekânsal özellikler, nüfus yoğunluğu, kritik altyapılar ve sensör verilerinin bir araya getirilmesi.</a:t>
            </a:r>
            <a:endParaRPr sz="1900">
              <a:latin typeface="Times New Roman"/>
              <a:ea typeface="Times New Roman"/>
              <a:cs typeface="Times New Roman"/>
              <a:sym typeface="Times New Roman"/>
            </a:endParaRPr>
          </a:p>
        </p:txBody>
      </p:sp>
      <p:sp>
        <p:nvSpPr>
          <p:cNvPr id="204" name="Google Shape;204;p1"/>
          <p:cNvSpPr/>
          <p:nvPr/>
        </p:nvSpPr>
        <p:spPr>
          <a:xfrm>
            <a:off x="7480416" y="20976335"/>
            <a:ext cx="438912" cy="438912"/>
          </a:xfrm>
          <a:prstGeom prst="ellipse">
            <a:avLst/>
          </a:prstGeom>
          <a:solidFill>
            <a:srgbClr val="1565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5" name="Google Shape;205;p1"/>
          <p:cNvSpPr txBox="1"/>
          <p:nvPr/>
        </p:nvSpPr>
        <p:spPr>
          <a:xfrm>
            <a:off x="7480416" y="20976335"/>
            <a:ext cx="438912" cy="4389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FFFFFF"/>
                </a:solidFill>
                <a:latin typeface="Arial"/>
                <a:ea typeface="Arial"/>
                <a:cs typeface="Arial"/>
                <a:sym typeface="Arial"/>
              </a:rPr>
              <a:t>2</a:t>
            </a:r>
            <a:endParaRPr/>
          </a:p>
        </p:txBody>
      </p:sp>
      <p:sp>
        <p:nvSpPr>
          <p:cNvPr id="206" name="Google Shape;206;p1"/>
          <p:cNvSpPr txBox="1"/>
          <p:nvPr/>
        </p:nvSpPr>
        <p:spPr>
          <a:xfrm>
            <a:off x="8010768" y="20939760"/>
            <a:ext cx="6053952" cy="384048"/>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1900" u="none" cap="none" strike="noStrike">
                <a:solidFill>
                  <a:srgbClr val="0B3A6E"/>
                </a:solidFill>
                <a:latin typeface="Times New Roman"/>
                <a:ea typeface="Times New Roman"/>
                <a:cs typeface="Times New Roman"/>
                <a:sym typeface="Times New Roman"/>
              </a:rPr>
              <a:t>Yapay Zekâ Katmanı</a:t>
            </a:r>
            <a:endParaRPr sz="1900">
              <a:latin typeface="Times New Roman"/>
              <a:ea typeface="Times New Roman"/>
              <a:cs typeface="Times New Roman"/>
              <a:sym typeface="Times New Roman"/>
            </a:endParaRPr>
          </a:p>
        </p:txBody>
      </p:sp>
      <p:sp>
        <p:nvSpPr>
          <p:cNvPr id="207" name="Google Shape;207;p1"/>
          <p:cNvSpPr txBox="1"/>
          <p:nvPr/>
        </p:nvSpPr>
        <p:spPr>
          <a:xfrm>
            <a:off x="8010768" y="21342096"/>
            <a:ext cx="6053952" cy="1051560"/>
          </a:xfrm>
          <a:prstGeom prst="rect">
            <a:avLst/>
          </a:prstGeom>
          <a:noFill/>
          <a:ln>
            <a:noFill/>
          </a:ln>
        </p:spPr>
        <p:txBody>
          <a:bodyPr anchorCtr="0" anchor="t" bIns="18275" lIns="54850" spcFirstLastPara="1" rIns="54850" wrap="square" tIns="18275">
            <a:noAutofit/>
          </a:bodyPr>
          <a:lstStyle/>
          <a:p>
            <a:pPr indent="0" lvl="0" marL="0" marR="0" rtl="0" algn="l">
              <a:lnSpc>
                <a:spcPct val="102000"/>
              </a:lnSpc>
              <a:spcBef>
                <a:spcPts val="0"/>
              </a:spcBef>
              <a:spcAft>
                <a:spcPts val="0"/>
              </a:spcAft>
              <a:buNone/>
            </a:pPr>
            <a:r>
              <a:rPr i="0" lang="en-US" sz="1800" u="none" cap="none" strike="noStrike">
                <a:solidFill>
                  <a:srgbClr val="2A2A2A"/>
                </a:solidFill>
                <a:latin typeface="Times New Roman"/>
                <a:ea typeface="Times New Roman"/>
                <a:cs typeface="Times New Roman"/>
                <a:sym typeface="Times New Roman"/>
              </a:rPr>
              <a:t>Çoklu veri kaynaklarının analiz edilmesi, risk değerlendirme çıktılarının oluşturulması.</a:t>
            </a:r>
            <a:endParaRPr sz="2000">
              <a:latin typeface="Times New Roman"/>
              <a:ea typeface="Times New Roman"/>
              <a:cs typeface="Times New Roman"/>
              <a:sym typeface="Times New Roman"/>
            </a:endParaRPr>
          </a:p>
        </p:txBody>
      </p:sp>
      <p:sp>
        <p:nvSpPr>
          <p:cNvPr id="208" name="Google Shape;208;p1"/>
          <p:cNvSpPr/>
          <p:nvPr/>
        </p:nvSpPr>
        <p:spPr>
          <a:xfrm>
            <a:off x="7480416" y="22549104"/>
            <a:ext cx="438912" cy="438912"/>
          </a:xfrm>
          <a:prstGeom prst="ellipse">
            <a:avLst/>
          </a:prstGeom>
          <a:solidFill>
            <a:srgbClr val="1565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9" name="Google Shape;209;p1"/>
          <p:cNvSpPr txBox="1"/>
          <p:nvPr/>
        </p:nvSpPr>
        <p:spPr>
          <a:xfrm>
            <a:off x="7480416" y="22549104"/>
            <a:ext cx="438912" cy="4389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FFFFFF"/>
                </a:solidFill>
                <a:latin typeface="Arial"/>
                <a:ea typeface="Arial"/>
                <a:cs typeface="Arial"/>
                <a:sym typeface="Arial"/>
              </a:rPr>
              <a:t>3</a:t>
            </a:r>
            <a:endParaRPr/>
          </a:p>
        </p:txBody>
      </p:sp>
      <p:sp>
        <p:nvSpPr>
          <p:cNvPr id="210" name="Google Shape;210;p1"/>
          <p:cNvSpPr txBox="1"/>
          <p:nvPr/>
        </p:nvSpPr>
        <p:spPr>
          <a:xfrm>
            <a:off x="8010768" y="22512528"/>
            <a:ext cx="6053952" cy="384048"/>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2000" u="none" cap="none" strike="noStrike">
                <a:solidFill>
                  <a:srgbClr val="0B3A6E"/>
                </a:solidFill>
                <a:latin typeface="Times New Roman"/>
                <a:ea typeface="Times New Roman"/>
                <a:cs typeface="Times New Roman"/>
                <a:sym typeface="Times New Roman"/>
              </a:rPr>
              <a:t>Üç Boyutlu Görselleştirme</a:t>
            </a:r>
            <a:endParaRPr sz="2000">
              <a:latin typeface="Times New Roman"/>
              <a:ea typeface="Times New Roman"/>
              <a:cs typeface="Times New Roman"/>
              <a:sym typeface="Times New Roman"/>
            </a:endParaRPr>
          </a:p>
        </p:txBody>
      </p:sp>
      <p:sp>
        <p:nvSpPr>
          <p:cNvPr id="211" name="Google Shape;211;p1"/>
          <p:cNvSpPr txBox="1"/>
          <p:nvPr/>
        </p:nvSpPr>
        <p:spPr>
          <a:xfrm>
            <a:off x="8010768" y="22914864"/>
            <a:ext cx="6053952" cy="1051560"/>
          </a:xfrm>
          <a:prstGeom prst="rect">
            <a:avLst/>
          </a:prstGeom>
          <a:noFill/>
          <a:ln>
            <a:noFill/>
          </a:ln>
        </p:spPr>
        <p:txBody>
          <a:bodyPr anchorCtr="0" anchor="t" bIns="18275" lIns="54850" spcFirstLastPara="1" rIns="54850" wrap="square" tIns="18275">
            <a:noAutofit/>
          </a:bodyPr>
          <a:lstStyle/>
          <a:p>
            <a:pPr indent="0" lvl="0" marL="0" marR="0" rtl="0" algn="l">
              <a:lnSpc>
                <a:spcPct val="102000"/>
              </a:lnSpc>
              <a:spcBef>
                <a:spcPts val="0"/>
              </a:spcBef>
              <a:spcAft>
                <a:spcPts val="0"/>
              </a:spcAft>
              <a:buNone/>
            </a:pPr>
            <a:r>
              <a:rPr i="0" lang="en-US" sz="1700" u="none" cap="none" strike="noStrike">
                <a:solidFill>
                  <a:srgbClr val="2A2A2A"/>
                </a:solidFill>
                <a:latin typeface="Times New Roman"/>
                <a:ea typeface="Times New Roman"/>
                <a:cs typeface="Times New Roman"/>
                <a:sym typeface="Times New Roman"/>
              </a:rPr>
              <a:t>Risk sonuçlarının mekânsal olarak anlaşılabilecek üç boyutlu ortamda gösterilmesi (dijital ortam/dijital ikiz).</a:t>
            </a:r>
            <a:endParaRPr sz="1900">
              <a:latin typeface="Times New Roman"/>
              <a:ea typeface="Times New Roman"/>
              <a:cs typeface="Times New Roman"/>
              <a:sym typeface="Times New Roman"/>
            </a:endParaRPr>
          </a:p>
        </p:txBody>
      </p:sp>
      <p:sp>
        <p:nvSpPr>
          <p:cNvPr id="212" name="Google Shape;212;p1"/>
          <p:cNvSpPr/>
          <p:nvPr/>
        </p:nvSpPr>
        <p:spPr>
          <a:xfrm>
            <a:off x="7480416" y="24121872"/>
            <a:ext cx="438912" cy="438912"/>
          </a:xfrm>
          <a:prstGeom prst="ellipse">
            <a:avLst/>
          </a:prstGeom>
          <a:solidFill>
            <a:srgbClr val="1565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3" name="Google Shape;213;p1"/>
          <p:cNvSpPr txBox="1"/>
          <p:nvPr/>
        </p:nvSpPr>
        <p:spPr>
          <a:xfrm>
            <a:off x="7480416" y="24121872"/>
            <a:ext cx="438912" cy="4389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FFFFFF"/>
                </a:solidFill>
                <a:latin typeface="Arial"/>
                <a:ea typeface="Arial"/>
                <a:cs typeface="Arial"/>
                <a:sym typeface="Arial"/>
              </a:rPr>
              <a:t>4</a:t>
            </a:r>
            <a:endParaRPr/>
          </a:p>
        </p:txBody>
      </p:sp>
      <p:sp>
        <p:nvSpPr>
          <p:cNvPr id="214" name="Google Shape;214;p1"/>
          <p:cNvSpPr txBox="1"/>
          <p:nvPr/>
        </p:nvSpPr>
        <p:spPr>
          <a:xfrm>
            <a:off x="8010768" y="24085296"/>
            <a:ext cx="6053952" cy="384048"/>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1900" u="none" cap="none" strike="noStrike">
                <a:solidFill>
                  <a:srgbClr val="0B3A6E"/>
                </a:solidFill>
                <a:latin typeface="Times New Roman"/>
                <a:ea typeface="Times New Roman"/>
                <a:cs typeface="Times New Roman"/>
                <a:sym typeface="Times New Roman"/>
              </a:rPr>
              <a:t>Sanal Gerçeklik Katmanı</a:t>
            </a:r>
            <a:endParaRPr sz="1900">
              <a:latin typeface="Times New Roman"/>
              <a:ea typeface="Times New Roman"/>
              <a:cs typeface="Times New Roman"/>
              <a:sym typeface="Times New Roman"/>
            </a:endParaRPr>
          </a:p>
        </p:txBody>
      </p:sp>
      <p:sp>
        <p:nvSpPr>
          <p:cNvPr id="215" name="Google Shape;215;p1"/>
          <p:cNvSpPr txBox="1"/>
          <p:nvPr/>
        </p:nvSpPr>
        <p:spPr>
          <a:xfrm>
            <a:off x="8010768" y="24487632"/>
            <a:ext cx="6053952" cy="1051560"/>
          </a:xfrm>
          <a:prstGeom prst="rect">
            <a:avLst/>
          </a:prstGeom>
          <a:noFill/>
          <a:ln>
            <a:noFill/>
          </a:ln>
        </p:spPr>
        <p:txBody>
          <a:bodyPr anchorCtr="0" anchor="t" bIns="18275" lIns="54850" spcFirstLastPara="1" rIns="54850" wrap="square" tIns="18275">
            <a:noAutofit/>
          </a:bodyPr>
          <a:lstStyle/>
          <a:p>
            <a:pPr indent="0" lvl="0" marL="0" marR="0" rtl="0" algn="l">
              <a:lnSpc>
                <a:spcPct val="102000"/>
              </a:lnSpc>
              <a:spcBef>
                <a:spcPts val="0"/>
              </a:spcBef>
              <a:spcAft>
                <a:spcPts val="0"/>
              </a:spcAft>
              <a:buNone/>
            </a:pPr>
            <a:r>
              <a:rPr i="0" lang="en-US" sz="1800" u="none" cap="none" strike="noStrike">
                <a:solidFill>
                  <a:srgbClr val="2A2A2A"/>
                </a:solidFill>
                <a:latin typeface="Times New Roman"/>
                <a:ea typeface="Times New Roman"/>
                <a:cs typeface="Times New Roman"/>
                <a:sym typeface="Times New Roman"/>
              </a:rPr>
              <a:t>Farklı senaryoların etkileşimli şekilde incelenmesi ve karşılaştırılması.</a:t>
            </a:r>
            <a:endParaRPr sz="2000">
              <a:latin typeface="Times New Roman"/>
              <a:ea typeface="Times New Roman"/>
              <a:cs typeface="Times New Roman"/>
              <a:sym typeface="Times New Roman"/>
            </a:endParaRPr>
          </a:p>
        </p:txBody>
      </p:sp>
      <p:sp>
        <p:nvSpPr>
          <p:cNvPr id="216" name="Google Shape;216;p1"/>
          <p:cNvSpPr/>
          <p:nvPr/>
        </p:nvSpPr>
        <p:spPr>
          <a:xfrm>
            <a:off x="7480416" y="25694639"/>
            <a:ext cx="438912" cy="438912"/>
          </a:xfrm>
          <a:prstGeom prst="ellipse">
            <a:avLst/>
          </a:prstGeom>
          <a:solidFill>
            <a:srgbClr val="1565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7" name="Google Shape;217;p1"/>
          <p:cNvSpPr txBox="1"/>
          <p:nvPr/>
        </p:nvSpPr>
        <p:spPr>
          <a:xfrm>
            <a:off x="7480416" y="25694639"/>
            <a:ext cx="438912" cy="4389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FFFFFF"/>
                </a:solidFill>
                <a:latin typeface="Arial"/>
                <a:ea typeface="Arial"/>
                <a:cs typeface="Arial"/>
                <a:sym typeface="Arial"/>
              </a:rPr>
              <a:t>5</a:t>
            </a:r>
            <a:endParaRPr/>
          </a:p>
        </p:txBody>
      </p:sp>
      <p:sp>
        <p:nvSpPr>
          <p:cNvPr id="218" name="Google Shape;218;p1"/>
          <p:cNvSpPr txBox="1"/>
          <p:nvPr/>
        </p:nvSpPr>
        <p:spPr>
          <a:xfrm>
            <a:off x="8010768" y="25658064"/>
            <a:ext cx="6053952" cy="384048"/>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1900" u="none" cap="none" strike="noStrike">
                <a:solidFill>
                  <a:srgbClr val="0B3A6E"/>
                </a:solidFill>
                <a:latin typeface="Times New Roman"/>
                <a:ea typeface="Times New Roman"/>
                <a:cs typeface="Times New Roman"/>
                <a:sym typeface="Times New Roman"/>
              </a:rPr>
              <a:t>Karar Destek Katmanı</a:t>
            </a:r>
            <a:endParaRPr sz="1900">
              <a:latin typeface="Times New Roman"/>
              <a:ea typeface="Times New Roman"/>
              <a:cs typeface="Times New Roman"/>
              <a:sym typeface="Times New Roman"/>
            </a:endParaRPr>
          </a:p>
        </p:txBody>
      </p:sp>
      <p:sp>
        <p:nvSpPr>
          <p:cNvPr id="219" name="Google Shape;219;p1"/>
          <p:cNvSpPr txBox="1"/>
          <p:nvPr/>
        </p:nvSpPr>
        <p:spPr>
          <a:xfrm>
            <a:off x="8010768" y="26060400"/>
            <a:ext cx="6053952" cy="1051560"/>
          </a:xfrm>
          <a:prstGeom prst="rect">
            <a:avLst/>
          </a:prstGeom>
          <a:noFill/>
          <a:ln>
            <a:noFill/>
          </a:ln>
        </p:spPr>
        <p:txBody>
          <a:bodyPr anchorCtr="0" anchor="t" bIns="18275" lIns="54850" spcFirstLastPara="1" rIns="54850" wrap="square" tIns="18275">
            <a:noAutofit/>
          </a:bodyPr>
          <a:lstStyle/>
          <a:p>
            <a:pPr indent="0" lvl="0" marL="0" marR="0" rtl="0" algn="l">
              <a:lnSpc>
                <a:spcPct val="102000"/>
              </a:lnSpc>
              <a:spcBef>
                <a:spcPts val="0"/>
              </a:spcBef>
              <a:spcAft>
                <a:spcPts val="0"/>
              </a:spcAft>
              <a:buNone/>
            </a:pPr>
            <a:r>
              <a:rPr lang="en-US" sz="1800">
                <a:solidFill>
                  <a:srgbClr val="2A2A2A"/>
                </a:solidFill>
                <a:latin typeface="Times New Roman"/>
                <a:ea typeface="Times New Roman"/>
                <a:cs typeface="Times New Roman"/>
                <a:sym typeface="Times New Roman"/>
              </a:rPr>
              <a:t>Elde edilen çıktıların uzman değerlendirmesine sunulması ve müdahale kararının oluşturulması</a:t>
            </a:r>
            <a:endParaRPr sz="2000">
              <a:latin typeface="Times New Roman"/>
              <a:ea typeface="Times New Roman"/>
              <a:cs typeface="Times New Roman"/>
              <a:sym typeface="Times New Roman"/>
            </a:endParaRPr>
          </a:p>
        </p:txBody>
      </p:sp>
      <p:sp>
        <p:nvSpPr>
          <p:cNvPr id="220" name="Google Shape;220;p1"/>
          <p:cNvSpPr/>
          <p:nvPr/>
        </p:nvSpPr>
        <p:spPr>
          <a:xfrm>
            <a:off x="7480416" y="27267408"/>
            <a:ext cx="438912" cy="438912"/>
          </a:xfrm>
          <a:prstGeom prst="ellipse">
            <a:avLst/>
          </a:prstGeom>
          <a:solidFill>
            <a:srgbClr val="1565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1" name="Google Shape;221;p1"/>
          <p:cNvSpPr txBox="1"/>
          <p:nvPr/>
        </p:nvSpPr>
        <p:spPr>
          <a:xfrm>
            <a:off x="7480416" y="27267408"/>
            <a:ext cx="438912" cy="438912"/>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1400" u="none" cap="none" strike="noStrike">
                <a:solidFill>
                  <a:srgbClr val="FFFFFF"/>
                </a:solidFill>
                <a:latin typeface="Arial"/>
                <a:ea typeface="Arial"/>
                <a:cs typeface="Arial"/>
                <a:sym typeface="Arial"/>
              </a:rPr>
              <a:t>6</a:t>
            </a:r>
            <a:endParaRPr/>
          </a:p>
        </p:txBody>
      </p:sp>
      <p:sp>
        <p:nvSpPr>
          <p:cNvPr id="222" name="Google Shape;222;p1"/>
          <p:cNvSpPr txBox="1"/>
          <p:nvPr/>
        </p:nvSpPr>
        <p:spPr>
          <a:xfrm>
            <a:off x="8010768" y="27230832"/>
            <a:ext cx="6053952" cy="384048"/>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2000" u="none" cap="none" strike="noStrike">
                <a:solidFill>
                  <a:srgbClr val="0B3A6E"/>
                </a:solidFill>
                <a:latin typeface="Times New Roman"/>
                <a:ea typeface="Times New Roman"/>
                <a:cs typeface="Times New Roman"/>
                <a:sym typeface="Times New Roman"/>
              </a:rPr>
              <a:t>Geri Besleme</a:t>
            </a:r>
            <a:endParaRPr sz="2000">
              <a:latin typeface="Times New Roman"/>
              <a:ea typeface="Times New Roman"/>
              <a:cs typeface="Times New Roman"/>
              <a:sym typeface="Times New Roman"/>
            </a:endParaRPr>
          </a:p>
        </p:txBody>
      </p:sp>
      <p:sp>
        <p:nvSpPr>
          <p:cNvPr id="223" name="Google Shape;223;p1"/>
          <p:cNvSpPr txBox="1"/>
          <p:nvPr/>
        </p:nvSpPr>
        <p:spPr>
          <a:xfrm>
            <a:off x="8010768" y="27633168"/>
            <a:ext cx="6053952" cy="1051560"/>
          </a:xfrm>
          <a:prstGeom prst="rect">
            <a:avLst/>
          </a:prstGeom>
          <a:noFill/>
          <a:ln>
            <a:noFill/>
          </a:ln>
        </p:spPr>
        <p:txBody>
          <a:bodyPr anchorCtr="0" anchor="t" bIns="18275" lIns="54850" spcFirstLastPara="1" rIns="54850" wrap="square" tIns="18275">
            <a:noAutofit/>
          </a:bodyPr>
          <a:lstStyle/>
          <a:p>
            <a:pPr indent="0" lvl="0" marL="0" marR="0" rtl="0" algn="l">
              <a:lnSpc>
                <a:spcPct val="102000"/>
              </a:lnSpc>
              <a:spcBef>
                <a:spcPts val="0"/>
              </a:spcBef>
              <a:spcAft>
                <a:spcPts val="0"/>
              </a:spcAft>
              <a:buNone/>
            </a:pPr>
            <a:r>
              <a:rPr lang="en-US" sz="1700">
                <a:solidFill>
                  <a:srgbClr val="2A2A2A"/>
                </a:solidFill>
                <a:latin typeface="Times New Roman"/>
                <a:ea typeface="Times New Roman"/>
                <a:cs typeface="Times New Roman"/>
                <a:sym typeface="Times New Roman"/>
              </a:rPr>
              <a:t>Yeni verilerin sisteme eklenmesiyle karar destek sürecinin güncellenmesi.</a:t>
            </a:r>
            <a:endParaRPr sz="1900">
              <a:latin typeface="Times New Roman"/>
              <a:ea typeface="Times New Roman"/>
              <a:cs typeface="Times New Roman"/>
              <a:sym typeface="Times New Roman"/>
            </a:endParaRPr>
          </a:p>
        </p:txBody>
      </p:sp>
      <p:sp>
        <p:nvSpPr>
          <p:cNvPr id="224" name="Google Shape;224;p1"/>
          <p:cNvSpPr/>
          <p:nvPr/>
        </p:nvSpPr>
        <p:spPr>
          <a:xfrm>
            <a:off x="14412192" y="18544032"/>
            <a:ext cx="6931776" cy="10561320"/>
          </a:xfrm>
          <a:prstGeom prst="roundRect">
            <a:avLst>
              <a:gd fmla="val 6000" name="adj"/>
            </a:avLst>
          </a:prstGeom>
          <a:solidFill>
            <a:srgbClr val="F3FBF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5" name="Google Shape;225;p1"/>
          <p:cNvSpPr/>
          <p:nvPr/>
        </p:nvSpPr>
        <p:spPr>
          <a:xfrm>
            <a:off x="14412192" y="18544032"/>
            <a:ext cx="6931776" cy="640080"/>
          </a:xfrm>
          <a:prstGeom prst="roundRect">
            <a:avLst>
              <a:gd fmla="val 6000" name="adj"/>
            </a:avLst>
          </a:prstGeom>
          <a:solidFill>
            <a:srgbClr val="0E6B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6" name="Google Shape;226;p1"/>
          <p:cNvSpPr/>
          <p:nvPr/>
        </p:nvSpPr>
        <p:spPr>
          <a:xfrm>
            <a:off x="14412192" y="18928080"/>
            <a:ext cx="6931776" cy="274320"/>
          </a:xfrm>
          <a:prstGeom prst="rect">
            <a:avLst/>
          </a:prstGeom>
          <a:solidFill>
            <a:srgbClr val="0E6B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7" name="Google Shape;227;p1"/>
          <p:cNvSpPr txBox="1"/>
          <p:nvPr/>
        </p:nvSpPr>
        <p:spPr>
          <a:xfrm>
            <a:off x="14485344" y="18544032"/>
            <a:ext cx="6785472" cy="640080"/>
          </a:xfrm>
          <a:prstGeom prst="rect">
            <a:avLst/>
          </a:prstGeom>
          <a:noFill/>
          <a:ln>
            <a:noFill/>
          </a:ln>
        </p:spPr>
        <p:txBody>
          <a:bodyPr anchorCtr="0" anchor="ctr" bIns="18275" lIns="54850" spcFirstLastPara="1" rIns="54850" wrap="square" tIns="18275">
            <a:noAutofit/>
          </a:bodyPr>
          <a:lstStyle/>
          <a:p>
            <a:pPr indent="0" lvl="0" marL="0" marR="0" rtl="0" algn="ctr">
              <a:lnSpc>
                <a:spcPct val="100000"/>
              </a:lnSpc>
              <a:spcBef>
                <a:spcPts val="0"/>
              </a:spcBef>
              <a:spcAft>
                <a:spcPts val="0"/>
              </a:spcAft>
              <a:buNone/>
            </a:pPr>
            <a:r>
              <a:rPr b="1" i="0" lang="en-US" sz="2000" u="none" cap="none" strike="noStrike">
                <a:solidFill>
                  <a:srgbClr val="FFFFFF"/>
                </a:solidFill>
                <a:latin typeface="Times New Roman"/>
                <a:ea typeface="Times New Roman"/>
                <a:cs typeface="Times New Roman"/>
                <a:sym typeface="Times New Roman"/>
              </a:rPr>
              <a:t>SONUÇ VE TARTIŞMA</a:t>
            </a:r>
            <a:endParaRPr sz="1800">
              <a:latin typeface="Times New Roman"/>
              <a:ea typeface="Times New Roman"/>
              <a:cs typeface="Times New Roman"/>
              <a:sym typeface="Times New Roman"/>
            </a:endParaRPr>
          </a:p>
        </p:txBody>
      </p:sp>
      <p:sp>
        <p:nvSpPr>
          <p:cNvPr id="228" name="Google Shape;228;p1"/>
          <p:cNvSpPr txBox="1"/>
          <p:nvPr/>
        </p:nvSpPr>
        <p:spPr>
          <a:xfrm>
            <a:off x="14521920" y="19330416"/>
            <a:ext cx="6712320" cy="7818120"/>
          </a:xfrm>
          <a:prstGeom prst="rect">
            <a:avLst/>
          </a:prstGeom>
          <a:noFill/>
          <a:ln>
            <a:noFill/>
          </a:ln>
        </p:spPr>
        <p:txBody>
          <a:bodyPr anchorCtr="0" anchor="t" bIns="18275" lIns="54850" spcFirstLastPara="1" rIns="54850" wrap="square" tIns="18275">
            <a:noAutofit/>
          </a:bodyPr>
          <a:lstStyle/>
          <a:p>
            <a:pPr indent="0" lvl="0" marL="0" marR="0" rtl="0" algn="just">
              <a:lnSpc>
                <a:spcPct val="105000"/>
              </a:lnSpc>
              <a:spcBef>
                <a:spcPts val="0"/>
              </a:spcBef>
              <a:spcAft>
                <a:spcPts val="0"/>
              </a:spcAft>
              <a:buNone/>
            </a:pPr>
            <a:r>
              <a:rPr i="0" lang="en-US" sz="2200" u="none" cap="none" strike="noStrike">
                <a:solidFill>
                  <a:srgbClr val="1C1C1C"/>
                </a:solidFill>
                <a:latin typeface="Times New Roman"/>
                <a:ea typeface="Times New Roman"/>
                <a:cs typeface="Times New Roman"/>
                <a:sym typeface="Times New Roman"/>
              </a:rPr>
              <a:t>Önerilen model, yapay zekânın veri işleme ve risk değerlendirme kapasitesi ile sanal gerçekliğin etkileşimli ortamını aynı karar destek döngüsünde birleştirmektedir.</a:t>
            </a:r>
            <a:endParaRPr sz="2300">
              <a:latin typeface="Times New Roman"/>
              <a:ea typeface="Times New Roman"/>
              <a:cs typeface="Times New Roman"/>
              <a:sym typeface="Times New Roman"/>
            </a:endParaRPr>
          </a:p>
          <a:p>
            <a:pPr indent="0" lvl="0" marL="0" marR="0" rtl="0" algn="just">
              <a:lnSpc>
                <a:spcPct val="105000"/>
              </a:lnSpc>
              <a:spcBef>
                <a:spcPts val="0"/>
              </a:spcBef>
              <a:spcAft>
                <a:spcPts val="0"/>
              </a:spcAft>
              <a:buNone/>
            </a:pPr>
            <a:r>
              <a:t/>
            </a:r>
            <a:endParaRPr i="0" sz="2200" u="none" cap="none" strike="noStrike">
              <a:solidFill>
                <a:srgbClr val="1C1C1C"/>
              </a:solidFill>
              <a:latin typeface="Times New Roman"/>
              <a:ea typeface="Times New Roman"/>
              <a:cs typeface="Times New Roman"/>
              <a:sym typeface="Times New Roman"/>
            </a:endParaRPr>
          </a:p>
          <a:p>
            <a:pPr indent="0" lvl="0" marL="0" marR="0" rtl="0" algn="just">
              <a:lnSpc>
                <a:spcPct val="105000"/>
              </a:lnSpc>
              <a:spcBef>
                <a:spcPts val="0"/>
              </a:spcBef>
              <a:spcAft>
                <a:spcPts val="0"/>
              </a:spcAft>
              <a:buNone/>
            </a:pPr>
            <a:r>
              <a:rPr i="0" lang="en-US" sz="2200" u="none" cap="none" strike="noStrike">
                <a:solidFill>
                  <a:srgbClr val="1C1C1C"/>
                </a:solidFill>
                <a:latin typeface="Times New Roman"/>
                <a:ea typeface="Times New Roman"/>
                <a:cs typeface="Times New Roman"/>
                <a:sym typeface="Times New Roman"/>
              </a:rPr>
              <a:t>Bu yaklaşımın KBRN risklerinin mekânsal olarak anlaşılmasını, senaryo tabanlı eğitim ve tatbikatların geliştirilmesini ve uzmanların karar süreçlerinin desteklenmesini sağlayabileceği değerlendirilmektedir.</a:t>
            </a:r>
            <a:endParaRPr sz="2300">
              <a:latin typeface="Times New Roman"/>
              <a:ea typeface="Times New Roman"/>
              <a:cs typeface="Times New Roman"/>
              <a:sym typeface="Times New Roman"/>
            </a:endParaRPr>
          </a:p>
          <a:p>
            <a:pPr indent="0" lvl="0" marL="0" marR="0" rtl="0" algn="just">
              <a:lnSpc>
                <a:spcPct val="105000"/>
              </a:lnSpc>
              <a:spcBef>
                <a:spcPts val="0"/>
              </a:spcBef>
              <a:spcAft>
                <a:spcPts val="0"/>
              </a:spcAft>
              <a:buNone/>
            </a:pPr>
            <a:r>
              <a:t/>
            </a:r>
            <a:endParaRPr i="0" sz="2200" u="none" cap="none" strike="noStrike">
              <a:solidFill>
                <a:srgbClr val="1C1C1C"/>
              </a:solidFill>
              <a:latin typeface="Times New Roman"/>
              <a:ea typeface="Times New Roman"/>
              <a:cs typeface="Times New Roman"/>
              <a:sym typeface="Times New Roman"/>
            </a:endParaRPr>
          </a:p>
          <a:p>
            <a:pPr indent="0" lvl="0" marL="0" marR="0" rtl="0" algn="just">
              <a:lnSpc>
                <a:spcPct val="105000"/>
              </a:lnSpc>
              <a:spcBef>
                <a:spcPts val="0"/>
              </a:spcBef>
              <a:spcAft>
                <a:spcPts val="0"/>
              </a:spcAft>
              <a:buNone/>
            </a:pPr>
            <a:r>
              <a:rPr i="0" lang="en-US" sz="2200" u="none" cap="none" strike="noStrike">
                <a:solidFill>
                  <a:srgbClr val="1C1C1C"/>
                </a:solidFill>
                <a:latin typeface="Times New Roman"/>
                <a:ea typeface="Times New Roman"/>
                <a:cs typeface="Times New Roman"/>
                <a:sym typeface="Times New Roman"/>
              </a:rPr>
              <a:t>Yapay zekâ ve sanal gerçekliğin KBRN alanında kullanımında veri kalitesi, model doğruluğu, açıklanabilirlik, birlikte çalışabilirlik, siber güvenlik ve insan-yapay zekâ etkileşimi önemli unsurlardır.</a:t>
            </a:r>
            <a:endParaRPr sz="2300">
              <a:latin typeface="Times New Roman"/>
              <a:ea typeface="Times New Roman"/>
              <a:cs typeface="Times New Roman"/>
              <a:sym typeface="Times New Roman"/>
            </a:endParaRPr>
          </a:p>
          <a:p>
            <a:pPr indent="0" lvl="0" marL="0" marR="0" rtl="0" algn="just">
              <a:lnSpc>
                <a:spcPct val="105000"/>
              </a:lnSpc>
              <a:spcBef>
                <a:spcPts val="0"/>
              </a:spcBef>
              <a:spcAft>
                <a:spcPts val="0"/>
              </a:spcAft>
              <a:buNone/>
            </a:pPr>
            <a:r>
              <a:t/>
            </a:r>
            <a:endParaRPr i="0" sz="2200" u="none" cap="none" strike="noStrike">
              <a:solidFill>
                <a:srgbClr val="1C1C1C"/>
              </a:solidFill>
              <a:latin typeface="Times New Roman"/>
              <a:ea typeface="Times New Roman"/>
              <a:cs typeface="Times New Roman"/>
              <a:sym typeface="Times New Roman"/>
            </a:endParaRPr>
          </a:p>
          <a:p>
            <a:pPr indent="0" lvl="0" marL="0" marR="0" rtl="0" algn="just">
              <a:lnSpc>
                <a:spcPct val="105000"/>
              </a:lnSpc>
              <a:spcBef>
                <a:spcPts val="0"/>
              </a:spcBef>
              <a:spcAft>
                <a:spcPts val="0"/>
              </a:spcAft>
              <a:buNone/>
            </a:pPr>
            <a:r>
              <a:rPr i="0" lang="en-US" sz="2200" u="none" cap="none" strike="noStrike">
                <a:solidFill>
                  <a:srgbClr val="1C1C1C"/>
                </a:solidFill>
                <a:latin typeface="Times New Roman"/>
                <a:ea typeface="Times New Roman"/>
                <a:cs typeface="Times New Roman"/>
                <a:sym typeface="Times New Roman"/>
              </a:rPr>
              <a:t>Teknolojilerin insan uzmanlığının yerine geçmekten ziyade, uzman değerlendirmesini destekleyen tamamlayıcı araçlar olarak yapılandırılması önem taşımaktadır.</a:t>
            </a:r>
            <a:endParaRPr sz="2300">
              <a:latin typeface="Times New Roman"/>
              <a:ea typeface="Times New Roman"/>
              <a:cs typeface="Times New Roman"/>
              <a:sym typeface="Times New Roman"/>
            </a:endParaRPr>
          </a:p>
        </p:txBody>
      </p:sp>
      <p:sp>
        <p:nvSpPr>
          <p:cNvPr id="229" name="Google Shape;229;p1"/>
          <p:cNvSpPr/>
          <p:nvPr/>
        </p:nvSpPr>
        <p:spPr>
          <a:xfrm>
            <a:off x="14558496" y="27276552"/>
            <a:ext cx="6639168" cy="566928"/>
          </a:xfrm>
          <a:prstGeom prst="roundRect">
            <a:avLst>
              <a:gd fmla="val 8000" name="adj"/>
            </a:avLst>
          </a:prstGeom>
          <a:solidFill>
            <a:srgbClr val="1565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0" name="Google Shape;230;p1"/>
          <p:cNvSpPr txBox="1"/>
          <p:nvPr/>
        </p:nvSpPr>
        <p:spPr>
          <a:xfrm>
            <a:off x="14558496" y="27276552"/>
            <a:ext cx="6639168" cy="566928"/>
          </a:xfrm>
          <a:prstGeom prst="rect">
            <a:avLst/>
          </a:prstGeom>
          <a:noFill/>
          <a:ln>
            <a:noFill/>
          </a:ln>
        </p:spPr>
        <p:txBody>
          <a:bodyPr anchorCtr="0" anchor="t" bIns="18275" lIns="54850" spcFirstLastPara="1" rIns="54850" wrap="square" tIns="18275">
            <a:noAutofit/>
          </a:bodyPr>
          <a:lstStyle/>
          <a:p>
            <a:pPr indent="0" lvl="0" marL="0" marR="0" rtl="0" algn="ctr">
              <a:lnSpc>
                <a:spcPct val="100000"/>
              </a:lnSpc>
              <a:spcBef>
                <a:spcPts val="0"/>
              </a:spcBef>
              <a:spcAft>
                <a:spcPts val="0"/>
              </a:spcAft>
              <a:buNone/>
            </a:pPr>
            <a:r>
              <a:rPr b="1" i="0" lang="en-US" sz="2100" u="none" cap="none" strike="noStrike">
                <a:solidFill>
                  <a:srgbClr val="FFFFFF"/>
                </a:solidFill>
                <a:latin typeface="Times New Roman"/>
                <a:ea typeface="Times New Roman"/>
                <a:cs typeface="Times New Roman"/>
                <a:sym typeface="Times New Roman"/>
              </a:rPr>
              <a:t>ANAHTAR KELİMELER</a:t>
            </a:r>
            <a:endParaRPr sz="2000">
              <a:latin typeface="Times New Roman"/>
              <a:ea typeface="Times New Roman"/>
              <a:cs typeface="Times New Roman"/>
              <a:sym typeface="Times New Roman"/>
            </a:endParaRPr>
          </a:p>
        </p:txBody>
      </p:sp>
      <p:sp>
        <p:nvSpPr>
          <p:cNvPr id="231" name="Google Shape;231;p1"/>
          <p:cNvSpPr/>
          <p:nvPr/>
        </p:nvSpPr>
        <p:spPr>
          <a:xfrm>
            <a:off x="14558496" y="27944064"/>
            <a:ext cx="6639168" cy="960120"/>
          </a:xfrm>
          <a:prstGeom prst="roundRect">
            <a:avLst>
              <a:gd fmla="val 8000" name="adj"/>
            </a:avLst>
          </a:prstGeom>
          <a:solidFill>
            <a:srgbClr val="FFFFFF"/>
          </a:solidFill>
          <a:ln cap="flat" cmpd="sng" w="12700">
            <a:solidFill>
              <a:srgbClr val="D6E4F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2" name="Google Shape;232;p1"/>
          <p:cNvSpPr txBox="1"/>
          <p:nvPr/>
        </p:nvSpPr>
        <p:spPr>
          <a:xfrm>
            <a:off x="14613360" y="27944064"/>
            <a:ext cx="6529440" cy="96012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i="0" lang="en-US" sz="1700" u="none" cap="none" strike="noStrike">
                <a:solidFill>
                  <a:srgbClr val="1A1A1A"/>
                </a:solidFill>
                <a:latin typeface="Times New Roman"/>
                <a:ea typeface="Times New Roman"/>
                <a:cs typeface="Times New Roman"/>
                <a:sym typeface="Times New Roman"/>
              </a:rPr>
              <a:t>Karar destek</a:t>
            </a:r>
            <a:r>
              <a:rPr lang="en-US" sz="1700">
                <a:solidFill>
                  <a:srgbClr val="1A1A1A"/>
                </a:solidFill>
                <a:latin typeface="Times New Roman"/>
                <a:ea typeface="Times New Roman"/>
                <a:cs typeface="Times New Roman"/>
                <a:sym typeface="Times New Roman"/>
              </a:rPr>
              <a:t>, </a:t>
            </a:r>
            <a:r>
              <a:rPr i="0" lang="en-US" sz="1700" u="none" cap="none" strike="noStrike">
                <a:solidFill>
                  <a:srgbClr val="1A1A1A"/>
                </a:solidFill>
                <a:latin typeface="Times New Roman"/>
                <a:ea typeface="Times New Roman"/>
                <a:cs typeface="Times New Roman"/>
                <a:sym typeface="Times New Roman"/>
              </a:rPr>
              <a:t>KBRN</a:t>
            </a:r>
            <a:r>
              <a:rPr lang="en-US" sz="1700">
                <a:solidFill>
                  <a:srgbClr val="1A1A1A"/>
                </a:solidFill>
                <a:latin typeface="Times New Roman"/>
                <a:ea typeface="Times New Roman"/>
                <a:cs typeface="Times New Roman"/>
                <a:sym typeface="Times New Roman"/>
              </a:rPr>
              <a:t>, r</a:t>
            </a:r>
            <a:r>
              <a:rPr i="0" lang="en-US" sz="1700" u="none" cap="none" strike="noStrike">
                <a:solidFill>
                  <a:srgbClr val="1A1A1A"/>
                </a:solidFill>
                <a:latin typeface="Times New Roman"/>
                <a:ea typeface="Times New Roman"/>
                <a:cs typeface="Times New Roman"/>
                <a:sym typeface="Times New Roman"/>
              </a:rPr>
              <a:t>isk analizi</a:t>
            </a:r>
            <a:r>
              <a:rPr lang="en-US" sz="1700">
                <a:solidFill>
                  <a:srgbClr val="1A1A1A"/>
                </a:solidFill>
                <a:latin typeface="Times New Roman"/>
                <a:ea typeface="Times New Roman"/>
                <a:cs typeface="Times New Roman"/>
                <a:sym typeface="Times New Roman"/>
              </a:rPr>
              <a:t>, s</a:t>
            </a:r>
            <a:r>
              <a:rPr i="0" lang="en-US" sz="1700" u="none" cap="none" strike="noStrike">
                <a:solidFill>
                  <a:srgbClr val="1A1A1A"/>
                </a:solidFill>
                <a:latin typeface="Times New Roman"/>
                <a:ea typeface="Times New Roman"/>
                <a:cs typeface="Times New Roman"/>
                <a:sym typeface="Times New Roman"/>
              </a:rPr>
              <a:t>anal gerçeklik</a:t>
            </a:r>
            <a:r>
              <a:rPr lang="en-US" sz="1700">
                <a:solidFill>
                  <a:srgbClr val="1A1A1A"/>
                </a:solidFill>
                <a:latin typeface="Times New Roman"/>
                <a:ea typeface="Times New Roman"/>
                <a:cs typeface="Times New Roman"/>
                <a:sym typeface="Times New Roman"/>
              </a:rPr>
              <a:t>, </a:t>
            </a:r>
            <a:r>
              <a:rPr i="0" lang="en-US" sz="1700" u="none" cap="none" strike="noStrike">
                <a:solidFill>
                  <a:srgbClr val="1A1A1A"/>
                </a:solidFill>
                <a:latin typeface="Times New Roman"/>
                <a:ea typeface="Times New Roman"/>
                <a:cs typeface="Times New Roman"/>
                <a:sym typeface="Times New Roman"/>
              </a:rPr>
              <a:t> </a:t>
            </a:r>
            <a:r>
              <a:rPr lang="en-US" sz="1700">
                <a:solidFill>
                  <a:srgbClr val="1A1A1A"/>
                </a:solidFill>
                <a:latin typeface="Times New Roman"/>
                <a:ea typeface="Times New Roman"/>
                <a:cs typeface="Times New Roman"/>
                <a:sym typeface="Times New Roman"/>
              </a:rPr>
              <a:t>y</a:t>
            </a:r>
            <a:r>
              <a:rPr i="0" lang="en-US" sz="1700" u="none" cap="none" strike="noStrike">
                <a:solidFill>
                  <a:srgbClr val="1A1A1A"/>
                </a:solidFill>
                <a:latin typeface="Times New Roman"/>
                <a:ea typeface="Times New Roman"/>
                <a:cs typeface="Times New Roman"/>
                <a:sym typeface="Times New Roman"/>
              </a:rPr>
              <a:t>apay zekâ</a:t>
            </a:r>
            <a:endParaRPr sz="1800">
              <a:latin typeface="Times New Roman"/>
              <a:ea typeface="Times New Roman"/>
              <a:cs typeface="Times New Roman"/>
              <a:sym typeface="Times New Roman"/>
            </a:endParaRPr>
          </a:p>
        </p:txBody>
      </p:sp>
      <p:sp>
        <p:nvSpPr>
          <p:cNvPr id="233" name="Google Shape;233;p1"/>
          <p:cNvSpPr/>
          <p:nvPr/>
        </p:nvSpPr>
        <p:spPr>
          <a:xfrm>
            <a:off x="256032" y="29260800"/>
            <a:ext cx="21087936" cy="2974607"/>
          </a:xfrm>
          <a:prstGeom prst="roundRect">
            <a:avLst>
              <a:gd fmla="val 6000" name="adj"/>
            </a:avLst>
          </a:prstGeom>
          <a:solidFill>
            <a:srgbClr val="E8F1F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4" name="Google Shape;234;p1"/>
          <p:cNvSpPr txBox="1"/>
          <p:nvPr/>
        </p:nvSpPr>
        <p:spPr>
          <a:xfrm>
            <a:off x="393192" y="29370527"/>
            <a:ext cx="2194560" cy="411480"/>
          </a:xfrm>
          <a:prstGeom prst="rect">
            <a:avLst/>
          </a:prstGeom>
          <a:noFill/>
          <a:ln>
            <a:noFill/>
          </a:ln>
        </p:spPr>
        <p:txBody>
          <a:bodyPr anchorCtr="0" anchor="t" bIns="18275" lIns="54850" spcFirstLastPara="1" rIns="54850" wrap="square" tIns="18275">
            <a:noAutofit/>
          </a:bodyPr>
          <a:lstStyle/>
          <a:p>
            <a:pPr indent="0" lvl="0" marL="0" marR="0" rtl="0" algn="l">
              <a:lnSpc>
                <a:spcPct val="100000"/>
              </a:lnSpc>
              <a:spcBef>
                <a:spcPts val="0"/>
              </a:spcBef>
              <a:spcAft>
                <a:spcPts val="0"/>
              </a:spcAft>
              <a:buNone/>
            </a:pPr>
            <a:r>
              <a:rPr b="1" i="0" lang="en-US" sz="1900" u="none" cap="none" strike="noStrike">
                <a:solidFill>
                  <a:srgbClr val="0B3A6E"/>
                </a:solidFill>
                <a:latin typeface="Times New Roman"/>
                <a:ea typeface="Times New Roman"/>
                <a:cs typeface="Times New Roman"/>
                <a:sym typeface="Times New Roman"/>
              </a:rPr>
              <a:t>KAYNAKLAR</a:t>
            </a:r>
            <a:endParaRPr sz="1700">
              <a:latin typeface="Times New Roman"/>
              <a:ea typeface="Times New Roman"/>
              <a:cs typeface="Times New Roman"/>
              <a:sym typeface="Times New Roman"/>
            </a:endParaRPr>
          </a:p>
        </p:txBody>
      </p:sp>
      <p:sp>
        <p:nvSpPr>
          <p:cNvPr id="235" name="Google Shape;235;p1"/>
          <p:cNvSpPr txBox="1"/>
          <p:nvPr/>
        </p:nvSpPr>
        <p:spPr>
          <a:xfrm>
            <a:off x="2587752" y="29370527"/>
            <a:ext cx="9218088" cy="2755151"/>
          </a:xfrm>
          <a:prstGeom prst="rect">
            <a:avLst/>
          </a:prstGeom>
          <a:noFill/>
          <a:ln>
            <a:noFill/>
          </a:ln>
        </p:spPr>
        <p:txBody>
          <a:bodyPr anchorCtr="0" anchor="t" bIns="18275" lIns="54850" spcFirstLastPara="1" rIns="54850" wrap="square" tIns="18275">
            <a:noAutofit/>
          </a:bodyPr>
          <a:lstStyle/>
          <a:p>
            <a:pPr indent="0" lvl="0" marL="0" marR="0" rtl="0" algn="l">
              <a:lnSpc>
                <a:spcPct val="102000"/>
              </a:lnSpc>
              <a:spcBef>
                <a:spcPts val="0"/>
              </a:spcBef>
              <a:spcAft>
                <a:spcPts val="0"/>
              </a:spcAft>
              <a:buNone/>
            </a:pPr>
            <a:r>
              <a:rPr i="0" lang="en-US" sz="1300" u="none" cap="none" strike="noStrike">
                <a:solidFill>
                  <a:srgbClr val="3A3A3A"/>
                </a:solidFill>
                <a:latin typeface="Times New Roman"/>
                <a:ea typeface="Times New Roman"/>
                <a:cs typeface="Times New Roman"/>
                <a:sym typeface="Times New Roman"/>
              </a:rPr>
              <a:t>1. Fan C, Zhang C, Yahja A, Mostafavi A. Disaster City Digital Twin: A vision for integrating artificial and human intelligence for disaster management. Int J Inf Manage. 2021;56:102049. doi:10.1016/j.ijinfomgt.2019.102049.</a:t>
            </a:r>
            <a:endParaRPr sz="1700">
              <a:latin typeface="Times New Roman"/>
              <a:ea typeface="Times New Roman"/>
              <a:cs typeface="Times New Roman"/>
              <a:sym typeface="Times New Roman"/>
            </a:endParaRPr>
          </a:p>
          <a:p>
            <a:pPr indent="0" lvl="0" marL="0" marR="0" rtl="0" algn="l">
              <a:lnSpc>
                <a:spcPct val="102000"/>
              </a:lnSpc>
              <a:spcBef>
                <a:spcPts val="0"/>
              </a:spcBef>
              <a:spcAft>
                <a:spcPts val="0"/>
              </a:spcAft>
              <a:buNone/>
            </a:pPr>
            <a:r>
              <a:t/>
            </a:r>
            <a:endParaRPr i="0" sz="1300" u="none" cap="none" strike="noStrike">
              <a:solidFill>
                <a:srgbClr val="3A3A3A"/>
              </a:solidFill>
              <a:latin typeface="Times New Roman"/>
              <a:ea typeface="Times New Roman"/>
              <a:cs typeface="Times New Roman"/>
              <a:sym typeface="Times New Roman"/>
            </a:endParaRPr>
          </a:p>
          <a:p>
            <a:pPr indent="0" lvl="0" marL="0" marR="0" rtl="0" algn="l">
              <a:lnSpc>
                <a:spcPct val="102000"/>
              </a:lnSpc>
              <a:spcBef>
                <a:spcPts val="0"/>
              </a:spcBef>
              <a:spcAft>
                <a:spcPts val="0"/>
              </a:spcAft>
              <a:buNone/>
            </a:pPr>
            <a:r>
              <a:rPr i="0" lang="en-US" sz="1300" u="none" cap="none" strike="noStrike">
                <a:solidFill>
                  <a:srgbClr val="3A3A3A"/>
                </a:solidFill>
                <a:latin typeface="Times New Roman"/>
                <a:ea typeface="Times New Roman"/>
                <a:cs typeface="Times New Roman"/>
                <a:sym typeface="Times New Roman"/>
              </a:rPr>
              <a:t>2. Farhat H, Alinier G, Helou M, et al. Perspectives on Preparedness for Chemical, Biological, Radiological, and Nuclear Threats in the </a:t>
            </a:r>
            <a:r>
              <a:rPr lang="en-US" sz="1300">
                <a:solidFill>
                  <a:srgbClr val="3A3A3A"/>
                </a:solidFill>
                <a:latin typeface="Times New Roman"/>
                <a:ea typeface="Times New Roman"/>
                <a:cs typeface="Times New Roman"/>
                <a:sym typeface="Times New Roman"/>
              </a:rPr>
              <a:t>Middle East and North Africa Region</a:t>
            </a:r>
            <a:r>
              <a:rPr i="0" lang="en-US" sz="1300" u="none" cap="none" strike="noStrike">
                <a:solidFill>
                  <a:srgbClr val="3A3A3A"/>
                </a:solidFill>
                <a:latin typeface="Times New Roman"/>
                <a:ea typeface="Times New Roman"/>
                <a:cs typeface="Times New Roman"/>
                <a:sym typeface="Times New Roman"/>
              </a:rPr>
              <a:t>: Application of AI Techniques. Health Security. 2024;22(3):190–202. doi:10.1089/hs.2023.0093.</a:t>
            </a:r>
            <a:endParaRPr sz="1700">
              <a:latin typeface="Times New Roman"/>
              <a:ea typeface="Times New Roman"/>
              <a:cs typeface="Times New Roman"/>
              <a:sym typeface="Times New Roman"/>
            </a:endParaRPr>
          </a:p>
          <a:p>
            <a:pPr indent="0" lvl="0" marL="0" marR="0" rtl="0" algn="l">
              <a:lnSpc>
                <a:spcPct val="102000"/>
              </a:lnSpc>
              <a:spcBef>
                <a:spcPts val="0"/>
              </a:spcBef>
              <a:spcAft>
                <a:spcPts val="0"/>
              </a:spcAft>
              <a:buNone/>
            </a:pPr>
            <a:r>
              <a:t/>
            </a:r>
            <a:endParaRPr i="0" sz="1300" u="none" cap="none" strike="noStrike">
              <a:solidFill>
                <a:srgbClr val="3A3A3A"/>
              </a:solidFill>
              <a:latin typeface="Times New Roman"/>
              <a:ea typeface="Times New Roman"/>
              <a:cs typeface="Times New Roman"/>
              <a:sym typeface="Times New Roman"/>
            </a:endParaRPr>
          </a:p>
          <a:p>
            <a:pPr indent="0" lvl="0" marL="0" marR="0" rtl="0" algn="l">
              <a:lnSpc>
                <a:spcPct val="102000"/>
              </a:lnSpc>
              <a:spcBef>
                <a:spcPts val="0"/>
              </a:spcBef>
              <a:spcAft>
                <a:spcPts val="0"/>
              </a:spcAft>
              <a:buNone/>
            </a:pPr>
            <a:r>
              <a:rPr i="0" lang="en-US" sz="1300" u="none" cap="none" strike="noStrike">
                <a:solidFill>
                  <a:srgbClr val="3A3A3A"/>
                </a:solidFill>
                <a:latin typeface="Times New Roman"/>
                <a:ea typeface="Times New Roman"/>
                <a:cs typeface="Times New Roman"/>
                <a:sym typeface="Times New Roman"/>
              </a:rPr>
              <a:t>3. Farhat H, Alinier G, Bajow N, et al. Preparedness and Response Strategies for CBRN Incidents in MENA: An AI-Enhanced Delphi Approach. Disaster Med Public Health Prep. 2024;18:e244. doi:10.1017/dmp.2024.160.</a:t>
            </a:r>
            <a:endParaRPr sz="1700">
              <a:latin typeface="Times New Roman"/>
              <a:ea typeface="Times New Roman"/>
              <a:cs typeface="Times New Roman"/>
              <a:sym typeface="Times New Roman"/>
            </a:endParaRPr>
          </a:p>
        </p:txBody>
      </p:sp>
      <p:sp>
        <p:nvSpPr>
          <p:cNvPr id="236" name="Google Shape;236;p1"/>
          <p:cNvSpPr txBox="1"/>
          <p:nvPr/>
        </p:nvSpPr>
        <p:spPr>
          <a:xfrm>
            <a:off x="11897280" y="29370527"/>
            <a:ext cx="9199800" cy="2755151"/>
          </a:xfrm>
          <a:prstGeom prst="rect">
            <a:avLst/>
          </a:prstGeom>
          <a:noFill/>
          <a:ln>
            <a:noFill/>
          </a:ln>
        </p:spPr>
        <p:txBody>
          <a:bodyPr anchorCtr="0" anchor="t" bIns="18275" lIns="54850" spcFirstLastPara="1" rIns="54850" wrap="square" tIns="18275">
            <a:noAutofit/>
          </a:bodyPr>
          <a:lstStyle/>
          <a:p>
            <a:pPr indent="0" lvl="0" marL="0" marR="0" rtl="0" algn="l">
              <a:lnSpc>
                <a:spcPct val="102000"/>
              </a:lnSpc>
              <a:spcBef>
                <a:spcPts val="0"/>
              </a:spcBef>
              <a:spcAft>
                <a:spcPts val="0"/>
              </a:spcAft>
              <a:buNone/>
            </a:pPr>
            <a:r>
              <a:rPr i="0" lang="en-US" u="none" cap="none" strike="noStrike">
                <a:solidFill>
                  <a:srgbClr val="3A3A3A"/>
                </a:solidFill>
                <a:latin typeface="Times New Roman"/>
                <a:ea typeface="Times New Roman"/>
                <a:cs typeface="Times New Roman"/>
                <a:sym typeface="Times New Roman"/>
              </a:rPr>
              <a:t>4. Murtinger M, Jaspaert E, Schrom-Feiertag H, Egger-Lampl S. CBRNe Training in Virtual Environments: SWOT Analysis &amp; Practical Guidelines. Int J Safety Secur Eng. 2021;11(4):295–303. doi:10.18280/ijsse.110402.</a:t>
            </a:r>
            <a:endParaRPr sz="1800">
              <a:latin typeface="Times New Roman"/>
              <a:ea typeface="Times New Roman"/>
              <a:cs typeface="Times New Roman"/>
              <a:sym typeface="Times New Roman"/>
            </a:endParaRPr>
          </a:p>
          <a:p>
            <a:pPr indent="0" lvl="0" marL="0" marR="0" rtl="0" algn="l">
              <a:lnSpc>
                <a:spcPct val="102000"/>
              </a:lnSpc>
              <a:spcBef>
                <a:spcPts val="0"/>
              </a:spcBef>
              <a:spcAft>
                <a:spcPts val="0"/>
              </a:spcAft>
              <a:buNone/>
            </a:pPr>
            <a:r>
              <a:t/>
            </a:r>
            <a:endParaRPr i="0" u="none" cap="none" strike="noStrike">
              <a:solidFill>
                <a:srgbClr val="3A3A3A"/>
              </a:solidFill>
              <a:latin typeface="Times New Roman"/>
              <a:ea typeface="Times New Roman"/>
              <a:cs typeface="Times New Roman"/>
              <a:sym typeface="Times New Roman"/>
            </a:endParaRPr>
          </a:p>
          <a:p>
            <a:pPr indent="0" lvl="0" marL="0" marR="0" rtl="0" algn="l">
              <a:lnSpc>
                <a:spcPct val="102000"/>
              </a:lnSpc>
              <a:spcBef>
                <a:spcPts val="0"/>
              </a:spcBef>
              <a:spcAft>
                <a:spcPts val="0"/>
              </a:spcAft>
              <a:buNone/>
            </a:pPr>
            <a:r>
              <a:rPr i="0" lang="en-US" u="none" cap="none" strike="noStrike">
                <a:solidFill>
                  <a:srgbClr val="3A3A3A"/>
                </a:solidFill>
                <a:latin typeface="Times New Roman"/>
                <a:ea typeface="Times New Roman"/>
                <a:cs typeface="Times New Roman"/>
                <a:sym typeface="Times New Roman"/>
              </a:rPr>
              <a:t>5. Hsu EB, Li Y, Bayram JD, et al. State of virtual reality based disaster preparedness and response training. PLoS Curr Disasters. 2013;5. doi:10.1371/currents.dis.1ea2b2e71237d5337fa53982a38b2aff.</a:t>
            </a:r>
            <a:endParaRPr sz="1800">
              <a:latin typeface="Times New Roman"/>
              <a:ea typeface="Times New Roman"/>
              <a:cs typeface="Times New Roman"/>
              <a:sym typeface="Times New Roman"/>
            </a:endParaRPr>
          </a:p>
        </p:txBody>
      </p:sp>
      <p:pic>
        <p:nvPicPr>
          <p:cNvPr id="237" name="Google Shape;237;p1" title="01-sokak-yesil-duman.jpg"/>
          <p:cNvPicPr preferRelativeResize="0"/>
          <p:nvPr/>
        </p:nvPicPr>
        <p:blipFill>
          <a:blip r:embed="rId3">
            <a:alphaModFix/>
          </a:blip>
          <a:stretch>
            <a:fillRect/>
          </a:stretch>
        </p:blipFill>
        <p:spPr>
          <a:xfrm>
            <a:off x="114325" y="13013175"/>
            <a:ext cx="3075900" cy="4101201"/>
          </a:xfrm>
          <a:prstGeom prst="rect">
            <a:avLst/>
          </a:prstGeom>
          <a:noFill/>
          <a:ln>
            <a:noFill/>
          </a:ln>
        </p:spPr>
      </p:pic>
      <p:pic>
        <p:nvPicPr>
          <p:cNvPr id="238" name="Google Shape;238;p1" title="02-sehir-sensor-kamerasi.jpg"/>
          <p:cNvPicPr preferRelativeResize="0"/>
          <p:nvPr/>
        </p:nvPicPr>
        <p:blipFill>
          <a:blip r:embed="rId4">
            <a:alphaModFix/>
          </a:blip>
          <a:stretch>
            <a:fillRect/>
          </a:stretch>
        </p:blipFill>
        <p:spPr>
          <a:xfrm>
            <a:off x="3299950" y="13013175"/>
            <a:ext cx="2751300" cy="4101201"/>
          </a:xfrm>
          <a:prstGeom prst="rect">
            <a:avLst/>
          </a:prstGeom>
          <a:noFill/>
          <a:ln>
            <a:noFill/>
          </a:ln>
        </p:spPr>
      </p:pic>
      <p:pic>
        <p:nvPicPr>
          <p:cNvPr id="239" name="Google Shape;239;p1" title="03-uydu-isi-haritasi.jpg"/>
          <p:cNvPicPr preferRelativeResize="0"/>
          <p:nvPr/>
        </p:nvPicPr>
        <p:blipFill>
          <a:blip r:embed="rId5">
            <a:alphaModFix/>
          </a:blip>
          <a:stretch>
            <a:fillRect/>
          </a:stretch>
        </p:blipFill>
        <p:spPr>
          <a:xfrm>
            <a:off x="6343850" y="12964250"/>
            <a:ext cx="2861050" cy="4101201"/>
          </a:xfrm>
          <a:prstGeom prst="rect">
            <a:avLst/>
          </a:prstGeom>
          <a:noFill/>
          <a:ln>
            <a:noFill/>
          </a:ln>
        </p:spPr>
      </p:pic>
      <p:pic>
        <p:nvPicPr>
          <p:cNvPr id="240" name="Google Shape;240;p1" title="04-hava-sehir-isi-haritasi.jpg"/>
          <p:cNvPicPr preferRelativeResize="0"/>
          <p:nvPr/>
        </p:nvPicPr>
        <p:blipFill>
          <a:blip r:embed="rId6">
            <a:alphaModFix/>
          </a:blip>
          <a:stretch>
            <a:fillRect/>
          </a:stretch>
        </p:blipFill>
        <p:spPr>
          <a:xfrm>
            <a:off x="9424350" y="13028500"/>
            <a:ext cx="2678149" cy="4101201"/>
          </a:xfrm>
          <a:prstGeom prst="rect">
            <a:avLst/>
          </a:prstGeom>
          <a:noFill/>
          <a:ln>
            <a:noFill/>
          </a:ln>
        </p:spPr>
      </p:pic>
      <p:pic>
        <p:nvPicPr>
          <p:cNvPr id="241" name="Google Shape;241;p1" title="05-vr-futuristik-sehir.jpg"/>
          <p:cNvPicPr preferRelativeResize="0"/>
          <p:nvPr/>
        </p:nvPicPr>
        <p:blipFill>
          <a:blip r:embed="rId7">
            <a:alphaModFix/>
          </a:blip>
          <a:stretch>
            <a:fillRect/>
          </a:stretch>
        </p:blipFill>
        <p:spPr>
          <a:xfrm>
            <a:off x="12351676" y="13082725"/>
            <a:ext cx="2861099" cy="4101201"/>
          </a:xfrm>
          <a:prstGeom prst="rect">
            <a:avLst/>
          </a:prstGeom>
          <a:noFill/>
          <a:ln>
            <a:noFill/>
          </a:ln>
        </p:spPr>
      </p:pic>
      <p:pic>
        <p:nvPicPr>
          <p:cNvPr id="242" name="Google Shape;242;p1" title="06-kontrol-odasi.jpg"/>
          <p:cNvPicPr preferRelativeResize="0"/>
          <p:nvPr/>
        </p:nvPicPr>
        <p:blipFill>
          <a:blip r:embed="rId8">
            <a:alphaModFix/>
          </a:blip>
          <a:stretch>
            <a:fillRect/>
          </a:stretch>
        </p:blipFill>
        <p:spPr>
          <a:xfrm>
            <a:off x="15444725" y="13086950"/>
            <a:ext cx="2861099" cy="4101201"/>
          </a:xfrm>
          <a:prstGeom prst="rect">
            <a:avLst/>
          </a:prstGeom>
          <a:noFill/>
          <a:ln>
            <a:noFill/>
          </a:ln>
        </p:spPr>
      </p:pic>
      <p:pic>
        <p:nvPicPr>
          <p:cNvPr id="243" name="Google Shape;243;p1" title="07-veri-dongusu-ikon.jpg"/>
          <p:cNvPicPr preferRelativeResize="0"/>
          <p:nvPr/>
        </p:nvPicPr>
        <p:blipFill rotWithShape="1">
          <a:blip r:embed="rId9">
            <a:alphaModFix/>
          </a:blip>
          <a:srcRect b="-26550" l="0" r="0" t="0"/>
          <a:stretch/>
        </p:blipFill>
        <p:spPr>
          <a:xfrm>
            <a:off x="18457825" y="13046725"/>
            <a:ext cx="3075924" cy="41011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cp:coreProperties>
</file>